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97" r:id="rId2"/>
    <p:sldId id="426" r:id="rId3"/>
    <p:sldId id="265" r:id="rId4"/>
    <p:sldId id="400" r:id="rId5"/>
    <p:sldId id="384" r:id="rId6"/>
    <p:sldId id="382" r:id="rId7"/>
    <p:sldId id="383" r:id="rId8"/>
    <p:sldId id="403" r:id="rId9"/>
    <p:sldId id="419" r:id="rId10"/>
    <p:sldId id="404" r:id="rId11"/>
    <p:sldId id="420" r:id="rId12"/>
    <p:sldId id="405" r:id="rId13"/>
    <p:sldId id="421" r:id="rId14"/>
    <p:sldId id="406" r:id="rId15"/>
    <p:sldId id="422" r:id="rId16"/>
    <p:sldId id="423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25" r:id="rId27"/>
    <p:sldId id="418" r:id="rId28"/>
    <p:sldId id="303" r:id="rId29"/>
  </p:sldIdLst>
  <p:sldSz cx="9144000" cy="6858000" type="screen4x3"/>
  <p:notesSz cx="6669088" cy="9926638"/>
  <p:embeddedFontLst>
    <p:embeddedFont>
      <p:font typeface="Angsana New" pitchFamily="18" charset="-34"/>
      <p:regular r:id="rId31"/>
      <p:bold r:id="rId32"/>
      <p:italic r:id="rId33"/>
      <p:boldItalic r:id="rId34"/>
    </p:embeddedFont>
    <p:embeddedFont>
      <p:font typeface="Eurostile" charset="0"/>
      <p:regular r:id="rId35"/>
      <p:bold r:id="rId36"/>
    </p:embeddedFont>
    <p:embeddedFont>
      <p:font typeface="PSL Kittithada" charset="-34"/>
      <p:regular r:id="rId37"/>
      <p:bold r:id="rId38"/>
      <p:italic r:id="rId39"/>
      <p:boldItalic r:id="rId40"/>
    </p:embeddedFont>
    <p:embeddedFont>
      <p:font typeface="Cordia New" pitchFamily="34" charset="-34"/>
      <p:regular r:id="rId41"/>
      <p:bold r:id="rId42"/>
      <p:italic r:id="rId43"/>
      <p:boldItalic r:id="rId44"/>
    </p:embeddedFont>
    <p:embeddedFont>
      <p:font typeface="AngsanaUPC" pitchFamily="18" charset="-34"/>
      <p:regular r:id="rId45"/>
      <p:bold r:id="rId46"/>
      <p:italic r:id="rId47"/>
      <p:boldItalic r:id="rId48"/>
    </p:embeddedFont>
    <p:embeddedFont>
      <p:font typeface="TH SarabunPSK" pitchFamily="34" charset="-34"/>
      <p:regular r:id="rId49"/>
      <p:bold r:id="rId50"/>
      <p:italic r:id="rId51"/>
      <p:bold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PSL Irene" charset="-34"/>
      <p:regular r:id="rId57"/>
      <p:bold r:id="rId58"/>
      <p:italic r:id="rId59"/>
      <p:boldItalic r:id="rId60"/>
    </p:embeddedFont>
    <p:embeddedFont>
      <p:font typeface="Impact" pitchFamily="34" charset="0"/>
      <p:regular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ngsanaUPC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CCFF"/>
    <a:srgbClr val="FF9933"/>
    <a:srgbClr val="0000FF"/>
    <a:srgbClr val="CC66FF"/>
    <a:srgbClr val="CCFF99"/>
    <a:srgbClr val="FFFFFF"/>
    <a:srgbClr val="006600"/>
    <a:srgbClr val="FFFFCC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ลักษณะ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5627" autoAdjust="0"/>
  </p:normalViewPr>
  <p:slideViewPr>
    <p:cSldViewPr>
      <p:cViewPr>
        <p:scale>
          <a:sx n="90" d="100"/>
          <a:sy n="90" d="100"/>
        </p:scale>
        <p:origin x="-12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61" Type="http://schemas.openxmlformats.org/officeDocument/2006/relationships/font" Target="fonts/font3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แผนภูมิแสดงร้อยละของผู้ที่มารับปรึกษาเพื่อตรวจหาเชื้อ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baseline="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เอช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ไอ </a:t>
            </a:r>
            <a:r>
              <a:rPr lang="th-TH" sz="16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วี รู้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ผลในวันเดียว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13873026260533641"/>
          <c:y val="5.840253086592588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347581552305961"/>
          <c:y val="0.26930693069306932"/>
          <c:w val="0.81966215761491368"/>
          <c:h val="0.552856734492346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1.184539432570928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77140357455299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875562720135909E-17"/>
                  <c:y val="1.184539432570922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6296296296632E-3"/>
                  <c:y val="1.01587301587301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t0.00</c:formatCode>
                <c:ptCount val="4"/>
                <c:pt idx="0">
                  <c:v>46.13</c:v>
                </c:pt>
                <c:pt idx="1">
                  <c:v>48.46</c:v>
                </c:pt>
                <c:pt idx="2">
                  <c:v>98.36</c:v>
                </c:pt>
              </c:numCache>
            </c:numRef>
          </c:val>
        </c:ser>
        <c:gapWidth val="219"/>
        <c:overlap val="-27"/>
        <c:axId val="94978432"/>
        <c:axId val="94979968"/>
      </c:barChart>
      <c:catAx>
        <c:axId val="94978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4979968"/>
        <c:crosses val="autoZero"/>
        <c:auto val="1"/>
        <c:lblAlgn val="ctr"/>
        <c:lblOffset val="100"/>
      </c:catAx>
      <c:valAx>
        <c:axId val="94979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497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6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แผนภูมิแสดงร้อยละของผู้ติดเชื้อ</a:t>
            </a:r>
            <a:r>
              <a:rPr lang="th-TH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เอช ไอ วี และผู้ป่วยเอดส์ที่ได้รับการตรวจ </a:t>
            </a:r>
            <a:r>
              <a:rPr lang="en-US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CD</a:t>
            </a:r>
            <a:r>
              <a:rPr lang="th-TH" sz="1800" b="1" baseline="-250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หลังทราบผลไม่เกิน ๒ เดือน</a:t>
            </a:r>
            <a:endParaRPr lang="en-US" sz="1600" b="1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1.18453943257092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77140357455299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875562720135872E-17"/>
                  <c:y val="1.18453943257092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6296296296606E-3"/>
                  <c:y val="1.015873015873015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</c:formatCode>
                <c:ptCount val="4"/>
                <c:pt idx="0" formatCode="t0.00">
                  <c:v>96.66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gapWidth val="219"/>
        <c:overlap val="-27"/>
        <c:axId val="95187328"/>
        <c:axId val="95188864"/>
      </c:barChart>
      <c:catAx>
        <c:axId val="95187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188864"/>
        <c:crosses val="autoZero"/>
        <c:auto val="1"/>
        <c:lblAlgn val="ctr"/>
        <c:lblOffset val="100"/>
      </c:catAx>
      <c:valAx>
        <c:axId val="9518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18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</a:t>
            </a: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 </a:t>
            </a:r>
            <a:r>
              <a:rPr lang="th-TH" sz="16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CD</a:t>
            </a:r>
            <a:r>
              <a:rPr lang="th-TH" sz="2000" b="1" baseline="-25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๔  </a:t>
            </a:r>
            <a:r>
              <a:rPr lang="en-US" sz="16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Median</a:t>
            </a:r>
            <a:r>
              <a:rPr lang="th-TH" sz="16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ของ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ผู้ติดเชื้อ </a:t>
            </a:r>
            <a:r>
              <a:rPr lang="th-TH" sz="1600" b="1" baseline="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เอช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ไอ วี และผู้ป่วยเอดส์ขณะเริ่มยาต้าน</a:t>
            </a:r>
            <a:r>
              <a:rPr lang="th-TH" sz="1600" b="1" baseline="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เอดส์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3.908886389201279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77140357455281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877140357455299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188405797101427E-3"/>
                  <c:y val="3.908886389201361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</c:formatCode>
                <c:ptCount val="4"/>
                <c:pt idx="0">
                  <c:v>174</c:v>
                </c:pt>
                <c:pt idx="1">
                  <c:v>90</c:v>
                </c:pt>
                <c:pt idx="2">
                  <c:v>302</c:v>
                </c:pt>
              </c:numCache>
            </c:numRef>
          </c:val>
        </c:ser>
        <c:gapWidth val="219"/>
        <c:overlap val="-27"/>
        <c:axId val="95245056"/>
        <c:axId val="95246592"/>
      </c:barChart>
      <c:catAx>
        <c:axId val="95245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246592"/>
        <c:crosses val="autoZero"/>
        <c:auto val="1"/>
        <c:lblAlgn val="ctr"/>
        <c:lblOffset val="100"/>
      </c:catAx>
      <c:valAx>
        <c:axId val="95246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24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6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แผนภูมิแสดงร้อยละ</a:t>
            </a:r>
            <a:r>
              <a:rPr lang="en-US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Drug Adherence </a:t>
            </a:r>
            <a:r>
              <a:rPr lang="th-TH" sz="16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ของผู้ติดเชื้อ</a:t>
            </a:r>
            <a:r>
              <a:rPr lang="th-TH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เอช ไอ วี และผู้ป่วยเอดส์ที่รับประทานยาต้านไวรัสเอดส์</a:t>
            </a:r>
            <a:endParaRPr lang="en-US" sz="1600" b="1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3.908886389201279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77140357455281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877140357455299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3188405797101427E-3"/>
                  <c:y val="3.908886389201361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</c:formatCode>
                <c:ptCount val="4"/>
                <c:pt idx="0">
                  <c:v>74</c:v>
                </c:pt>
                <c:pt idx="1">
                  <c:v>90</c:v>
                </c:pt>
                <c:pt idx="2">
                  <c:v>95</c:v>
                </c:pt>
              </c:numCache>
            </c:numRef>
          </c:val>
        </c:ser>
        <c:gapWidth val="219"/>
        <c:overlap val="-27"/>
        <c:axId val="93717248"/>
        <c:axId val="93718784"/>
      </c:barChart>
      <c:catAx>
        <c:axId val="9371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3718784"/>
        <c:crosses val="autoZero"/>
        <c:auto val="1"/>
        <c:lblAlgn val="ctr"/>
        <c:lblOffset val="100"/>
      </c:catAx>
      <c:valAx>
        <c:axId val="93718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37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6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แผนภูมิแสดงร้อยละของผู้ติดเชื้อ</a:t>
            </a:r>
            <a:r>
              <a:rPr lang="th-TH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เอช ไอ วี และผู้ป่วยเอดส์ ที่มี </a:t>
            </a:r>
            <a:r>
              <a:rPr lang="en-US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Viral load </a:t>
            </a:r>
            <a:r>
              <a:rPr lang="en-US" sz="16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&lt;50 copies/ml </a:t>
            </a:r>
            <a:r>
              <a:rPr lang="th-TH" sz="16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๑๒ เดือนหลังเริ่มยาต้านไวรัส</a:t>
            </a:r>
            <a:endParaRPr lang="en-US" sz="1600" b="1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1.18453943257092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77140357455299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875562720135711E-17"/>
                  <c:y val="1.18453943257092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6296296296589E-3"/>
                  <c:y val="1.015873015873015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</c:formatCode>
                <c:ptCount val="4"/>
                <c:pt idx="0" formatCode="t0.00">
                  <c:v>97.34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gapWidth val="219"/>
        <c:overlap val="-27"/>
        <c:axId val="95356032"/>
        <c:axId val="95357568"/>
      </c:barChart>
      <c:catAx>
        <c:axId val="95356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357568"/>
        <c:crosses val="autoZero"/>
        <c:auto val="1"/>
        <c:lblAlgn val="ctr"/>
        <c:lblOffset val="100"/>
      </c:catAx>
      <c:valAx>
        <c:axId val="95357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35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ร้อยละของผู้ติดเชื้อ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baseline="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เอช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ไอ วี แลผู้ป่วยเอดส์ที่มี </a:t>
            </a:r>
            <a:r>
              <a:rPr lang="en-US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Viral load 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&gt;1000 copies/ml 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 ๑๒ เดือนหลังเริ่มยาต้าน</a:t>
            </a:r>
            <a:r>
              <a:rPr lang="th-TH" sz="16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เอดส์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12441265615728812"/>
          <c:y val="2.7825633241627942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1218890680033894E-17"/>
                  <c:y val="1.581364829396326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437781360067671E-17"/>
                  <c:y val="7.877140357455318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908886389201279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6296296296589E-3"/>
                  <c:y val="1.184539432570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</c:formatCode>
                <c:ptCount val="4"/>
                <c:pt idx="0" formatCode="t0.00">
                  <c:v>2.66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219"/>
        <c:overlap val="-27"/>
        <c:axId val="95421568"/>
        <c:axId val="95423104"/>
      </c:barChart>
      <c:catAx>
        <c:axId val="95421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423104"/>
        <c:crosses val="autoZero"/>
        <c:auto val="1"/>
        <c:lblAlgn val="ctr"/>
        <c:lblOffset val="100"/>
      </c:catAx>
      <c:valAx>
        <c:axId val="95423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42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ร้อยละของผู้ติดเชื้อ </a:t>
            </a:r>
            <a:r>
              <a:rPr lang="th-TH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เอช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ไอ วี และผู้ป่วยเอดส์ที่ขาดการติดตามรักษา    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20604620419989686"/>
          <c:y val="3.7483132226546242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48148148148147E-2"/>
                  <c:y val="-5.95238095238095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462962962962982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462962962962982E-2"/>
                  <c:y val="-6.34920634920635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8213E-2"/>
                  <c:y val="-4.761904761904769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t0.00</c:formatCode>
                <c:ptCount val="4"/>
                <c:pt idx="0">
                  <c:v>2.66</c:v>
                </c:pt>
                <c:pt idx="1">
                  <c:v>2.46</c:v>
                </c:pt>
                <c:pt idx="2">
                  <c:v>1.1200000000000001</c:v>
                </c:pt>
              </c:numCache>
            </c:numRef>
          </c:val>
        </c:ser>
        <c:dLbls>
          <c:showVal val="1"/>
        </c:dLbls>
        <c:marker val="1"/>
        <c:axId val="95577600"/>
        <c:axId val="95579136"/>
      </c:lineChart>
      <c:catAx>
        <c:axId val="95577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579136"/>
        <c:crosses val="autoZero"/>
        <c:auto val="1"/>
        <c:lblAlgn val="ctr"/>
        <c:lblOffset val="100"/>
      </c:catAx>
      <c:valAx>
        <c:axId val="95579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57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แผนภูมิแสดงอัตราการเสียชีวิตของผู้ติดเชื้อ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baseline="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เอช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ไอ วี และผู้ป่วยเอดส์ใน ๑๒ เดือนแรกหลังเริ่มยาต้าน</a:t>
            </a:r>
            <a:r>
              <a:rPr lang="th-TH" sz="1600" b="1" baseline="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b="1" baseline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เอดส์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1135864217309942"/>
          <c:y val="1.2383474269838282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03703703703725E-2"/>
                  <c:y val="-3.96825396825397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92E-2"/>
                  <c:y val="-3.57142857142857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833333333333492E-2"/>
                  <c:y val="-4.36507936507937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462962962963229E-2"/>
                  <c:y val="-3.571428571428579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TH SarabunPSK" pitchFamily="34" charset="-34"/>
                    <a:ea typeface="+mn-ea"/>
                    <a:cs typeface="TH SarabunPSK" pitchFamily="34" charset="-34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ปี๒๕๕๖</c:v>
                </c:pt>
                <c:pt idx="1">
                  <c:v>ปี๒๕๕๗</c:v>
                </c:pt>
                <c:pt idx="2">
                  <c:v>ปี๒๕๕๘</c:v>
                </c:pt>
              </c:strCache>
            </c:strRef>
          </c:cat>
          <c:val>
            <c:numRef>
              <c:f>Sheet1!$B$2:$B$5</c:f>
              <c:numCache>
                <c:formatCode>t0.00</c:formatCode>
                <c:ptCount val="4"/>
                <c:pt idx="0" formatCode="t0">
                  <c:v>0</c:v>
                </c:pt>
                <c:pt idx="1">
                  <c:v>2.6</c:v>
                </c:pt>
                <c:pt idx="2" formatCode="t0">
                  <c:v>0</c:v>
                </c:pt>
              </c:numCache>
            </c:numRef>
          </c:val>
        </c:ser>
        <c:dLbls>
          <c:showVal val="1"/>
        </c:dLbls>
        <c:marker val="1"/>
        <c:axId val="95667328"/>
        <c:axId val="95668864"/>
      </c:lineChart>
      <c:catAx>
        <c:axId val="95667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668864"/>
        <c:crosses val="autoZero"/>
        <c:auto val="1"/>
        <c:lblAlgn val="ctr"/>
        <c:lblOffset val="100"/>
      </c:catAx>
      <c:valAx>
        <c:axId val="9566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t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pPr>
            <a:endParaRPr lang="th-TH"/>
          </a:p>
        </c:txPr>
        <c:crossAx val="956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0FD98F-4C86-4549-A0A1-9F88E737C03C}" type="datetimeFigureOut">
              <a:rPr lang="th-TH"/>
              <a:pPr>
                <a:defRPr/>
              </a:pPr>
              <a:t>08/07/59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172C3C-3DA8-4118-9D5A-55D4BFA103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798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AA059-5FF8-4185-8C60-DE9BC9582D11}" type="slidenum">
              <a:rPr lang="th-TH" smtClean="0"/>
              <a:pPr/>
              <a:t>1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C5200-4C9A-42D1-BABE-E997E30BF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1227-FBF2-4C78-9EB4-2F177BC2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5BBE-FABA-486A-8D10-86AD8B37C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F9EE-6C76-43B8-984B-89AD3798E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C88F-4365-4AA2-AE23-5E424FA64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346D-FEDA-4BCC-A320-8B3C50A0A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05F2E-B9D3-4D2B-B378-C16843C8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E08C-CABC-4FE7-BD33-5D7FED494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9FE-DC8A-4992-9584-A55451E5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7D1D-A60A-4372-96F5-B7D8C4F9C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4017F-0CBA-45B5-B43B-3F72165AD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fld id="{9A531DE6-7320-486A-B868-3FFBC3CAA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nongarooonroong@hotmail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714356"/>
            <a:ext cx="8358245" cy="5378469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3600" dirty="0" smtClean="0"/>
              <a:t>การพัฒนาระบบบริการผู้ติดเชื้อ </a:t>
            </a:r>
            <a:r>
              <a:rPr lang="th-TH" sz="3600" dirty="0" err="1" smtClean="0"/>
              <a:t>เอช</a:t>
            </a:r>
            <a:r>
              <a:rPr lang="th-TH" sz="3600" dirty="0" smtClean="0"/>
              <a:t> ไอ วีและผู้ป่วยเอดส์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                                      </a:t>
            </a:r>
            <a:r>
              <a:rPr lang="th-TH" sz="3600" dirty="0" smtClean="0">
                <a:latin typeface="Angsana New" pitchFamily="18" charset="-34"/>
              </a:rPr>
              <a:t>อนงค์ อรุณรุ่ง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th-TH" sz="3600" dirty="0" smtClean="0">
                <a:latin typeface="Angsana New" pitchFamily="18" charset="-34"/>
              </a:rPr>
              <a:t>                  โรงพยาบาลลาดบัวหลวง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            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187450" y="2205038"/>
            <a:ext cx="7632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60000"/>
              </a:lnSpc>
              <a:spcBef>
                <a:spcPct val="20000"/>
              </a:spcBef>
            </a:pPr>
            <a:endParaRPr lang="th-TH" sz="2800" b="1">
              <a:solidFill>
                <a:srgbClr val="006600"/>
              </a:solidFill>
              <a:latin typeface="PSL Kittithada" charset="-34"/>
              <a:cs typeface="PSL Kittithada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sz="3200" dirty="0" smtClean="0"/>
              <a:t>กิจกรรมการพัฒนา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85720" y="3286124"/>
            <a:ext cx="8858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</a:t>
            </a:r>
            <a:r>
              <a:rPr lang="th-TH" sz="2800" dirty="0" smtClean="0">
                <a:cs typeface="+mn-cs"/>
              </a:rPr>
              <a:t>รณรงค์เจาะเลือดตรวจหาการติดเชื้อเอดส์ (</a:t>
            </a:r>
            <a:r>
              <a:rPr lang="en-US" sz="2800" dirty="0" smtClean="0">
                <a:cs typeface="+mn-cs"/>
              </a:rPr>
              <a:t>VCT</a:t>
            </a:r>
            <a:r>
              <a:rPr lang="th-TH" sz="2800" dirty="0" smtClean="0">
                <a:cs typeface="+mn-cs"/>
              </a:rPr>
              <a:t>)</a:t>
            </a:r>
            <a:r>
              <a:rPr lang="th-TH" sz="2800" b="1" dirty="0" smtClean="0">
                <a:cs typeface="+mn-cs"/>
              </a:rPr>
              <a:t> </a:t>
            </a:r>
            <a:r>
              <a:rPr lang="th-TH" sz="2800" dirty="0" smtClean="0">
                <a:cs typeface="+mn-cs"/>
              </a:rPr>
              <a:t>ตรวจฟรี ปีละ ๒ ครั้ง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                   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Calibri" pitchFamily="34" charset="0"/>
              <a:cs typeface="+mn-cs"/>
            </a:endParaRPr>
          </a:p>
          <a:p>
            <a:r>
              <a:rPr lang="th-TH" sz="2800" dirty="0" smtClean="0">
                <a:cs typeface="+mn-cs"/>
              </a:rPr>
              <a:t>          รณรงค์เจาะเลือดตรวจหาการติดเชื้อเอดส์ (</a:t>
            </a:r>
            <a:r>
              <a:rPr lang="en-US" sz="2800" dirty="0" smtClean="0">
                <a:cs typeface="+mn-cs"/>
              </a:rPr>
              <a:t>mobile clinic</a:t>
            </a:r>
            <a:r>
              <a:rPr lang="th-TH" sz="2800" dirty="0" smtClean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: VCT </a:t>
            </a:r>
            <a:r>
              <a:rPr lang="th-TH" sz="2800" dirty="0" smtClean="0">
                <a:cs typeface="+mn-cs"/>
              </a:rPr>
              <a:t>)</a:t>
            </a:r>
          </a:p>
          <a:p>
            <a:r>
              <a:rPr lang="th-TH" sz="2800" dirty="0" smtClean="0">
                <a:cs typeface="+mn-cs"/>
              </a:rPr>
              <a:t>           เชิงรุกในกลุ่มเสี่ยง เช่น พนักงานหญิงบริการ กลุ่มผู้ใช้</a:t>
            </a:r>
            <a:r>
              <a:rPr lang="th-TH" sz="2800" dirty="0" err="1" smtClean="0">
                <a:cs typeface="+mn-cs"/>
              </a:rPr>
              <a:t>ยาเสพติด</a:t>
            </a:r>
            <a:r>
              <a:rPr lang="th-TH" sz="2800" dirty="0" smtClean="0">
                <a:cs typeface="+mn-cs"/>
              </a:rPr>
              <a:t>และวัยรุ่นในชุมชน</a:t>
            </a:r>
          </a:p>
          <a:p>
            <a:pPr lvl="0"/>
            <a:r>
              <a:rPr lang="th-TH" sz="2800" dirty="0" smtClean="0">
                <a:cs typeface="+mn-cs"/>
              </a:rPr>
              <a:t>           จัดบริการการให้บริการปรึกษาก่อนและหลังการตรวจเลือดแบบรู้ผลวันเดียว </a:t>
            </a:r>
            <a:r>
              <a:rPr lang="en-US" sz="2800" dirty="0" smtClean="0">
                <a:cs typeface="+mn-cs"/>
              </a:rPr>
              <a:t>     </a:t>
            </a:r>
          </a:p>
          <a:p>
            <a:pPr lvl="0"/>
            <a:r>
              <a:rPr lang="en-US" sz="2800" dirty="0" smtClean="0">
                <a:cs typeface="+mn-cs"/>
              </a:rPr>
              <a:t>        (SDR) </a:t>
            </a:r>
            <a:r>
              <a:rPr lang="th-TH" sz="2800" dirty="0" smtClean="0">
                <a:cs typeface="+mn-cs"/>
              </a:rPr>
              <a:t>รู้ผลการตรวจไม่เกิน ๔๕ นาทีและรับรองผลการตรวจที่ถูกต้องแม่นยำ</a:t>
            </a:r>
            <a:endParaRPr lang="en-US" sz="2800" dirty="0" smtClean="0">
              <a:cs typeface="+mn-cs"/>
            </a:endParaRPr>
          </a:p>
          <a:p>
            <a:r>
              <a:rPr lang="th-TH" sz="2800" dirty="0" smtClean="0">
                <a:cs typeface="+mn-cs"/>
              </a:rPr>
              <a:t>            จัดบริการที่เป็นมิตร</a:t>
            </a:r>
            <a:r>
              <a:rPr lang="en-US" sz="2800" dirty="0" smtClean="0">
                <a:cs typeface="+mn-cs"/>
              </a:rPr>
              <a:t> (Friendly service</a:t>
            </a:r>
            <a:r>
              <a:rPr lang="th-TH" sz="2800" dirty="0" smtClean="0">
                <a:cs typeface="+mn-cs"/>
              </a:rPr>
              <a:t>)</a:t>
            </a:r>
          </a:p>
          <a:p>
            <a:endParaRPr lang="th-TH" sz="2800" dirty="0" smtClean="0"/>
          </a:p>
          <a:p>
            <a:r>
              <a:rPr lang="th-TH" sz="2800" dirty="0" smtClean="0"/>
              <a:t>        </a:t>
            </a:r>
            <a:endParaRPr lang="en-US" sz="2800" dirty="0" smtClean="0"/>
          </a:p>
          <a:p>
            <a:r>
              <a:rPr lang="th-TH" sz="2800" dirty="0" smtClean="0"/>
              <a:t>       </a:t>
            </a:r>
            <a:endParaRPr lang="en-US" sz="2800" dirty="0" smtClean="0"/>
          </a:p>
        </p:txBody>
      </p:sp>
      <p:sp>
        <p:nvSpPr>
          <p:cNvPr id="12" name="ดาว 6 แฉก 11"/>
          <p:cNvSpPr/>
          <p:nvPr/>
        </p:nvSpPr>
        <p:spPr>
          <a:xfrm>
            <a:off x="500034" y="5500702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4429124" y="1428736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ดาว 6 แฉก 14"/>
          <p:cNvSpPr/>
          <p:nvPr/>
        </p:nvSpPr>
        <p:spPr>
          <a:xfrm>
            <a:off x="500034" y="3857628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ดาว 6 แฉก 15"/>
          <p:cNvSpPr/>
          <p:nvPr/>
        </p:nvSpPr>
        <p:spPr>
          <a:xfrm>
            <a:off x="500034" y="3429000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ดาว 6 แฉก 10"/>
          <p:cNvSpPr/>
          <p:nvPr/>
        </p:nvSpPr>
        <p:spPr>
          <a:xfrm>
            <a:off x="500034" y="4714884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57488" y="2071678"/>
            <a:ext cx="3500430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th-TH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428992" y="214290"/>
            <a:ext cx="2500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+mn-cs"/>
              </a:rPr>
              <a:t>Test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pic>
        <p:nvPicPr>
          <p:cNvPr id="5" name="รูปภาพ 4" descr="C:\Users\Administrator\Desktop\76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9" descr="458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2714644" cy="2500330"/>
          </a:xfrm>
          <a:prstGeom prst="rect">
            <a:avLst/>
          </a:prstGeom>
        </p:spPr>
      </p:pic>
      <p:pic>
        <p:nvPicPr>
          <p:cNvPr id="7" name="รูปภาพ 6" descr="C:\Users\Administrator\Desktop\งานส่งHAรพ.ลาดบัวหลวง\20151103_1014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4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C:\Users\Administrator\Desktop\งานส่งHAรพ.ลาดบัวหลวง\20151108_1053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929066"/>
            <a:ext cx="307183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C:\Users\Administrator\Desktop\งานส่งHAรพ.ลาดบัวหลวง\20151108_1053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7" y="3929066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sz="3200" dirty="0" smtClean="0"/>
              <a:t>กิจกรรมการพัฒนา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57158" y="2357430"/>
            <a:ext cx="842968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                                  </a:t>
            </a:r>
            <a:endParaRPr lang="en-US" sz="2800" dirty="0" smtClean="0"/>
          </a:p>
          <a:p>
            <a:pPr lvl="0"/>
            <a:r>
              <a:rPr kumimoji="0" lang="th-TH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</a:t>
            </a:r>
            <a:r>
              <a:rPr lang="th-TH" sz="2800" dirty="0" smtClean="0">
                <a:cs typeface="+mn-cs"/>
              </a:rPr>
              <a:t>ให้บริการตรวจ </a:t>
            </a:r>
            <a:r>
              <a:rPr lang="en-US" sz="2800" dirty="0" smtClean="0">
                <a:cs typeface="+mn-cs"/>
              </a:rPr>
              <a:t>CD</a:t>
            </a:r>
            <a:r>
              <a:rPr lang="th-TH" sz="2800" dirty="0" smtClean="0">
                <a:cs typeface="+mn-cs"/>
              </a:rPr>
              <a:t>๔ ทันทีหลังทราบผลการติดเชื้อ</a:t>
            </a:r>
            <a:r>
              <a:rPr lang="th-TH" sz="2800" dirty="0" err="1" smtClean="0">
                <a:cs typeface="+mn-cs"/>
              </a:rPr>
              <a:t>เอช</a:t>
            </a:r>
            <a:r>
              <a:rPr lang="th-TH" sz="2800" dirty="0" smtClean="0">
                <a:cs typeface="+mn-cs"/>
              </a:rPr>
              <a:t>ไอวี</a:t>
            </a:r>
            <a:endParaRPr lang="en-US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ให้คำปรึกษาการรับประทานยาต้าน</a:t>
            </a:r>
            <a:r>
              <a:rPr lang="th-TH" sz="2800" dirty="0" err="1" smtClean="0">
                <a:cs typeface="+mn-cs"/>
              </a:rPr>
              <a:t>ไวรัส</a:t>
            </a:r>
            <a:r>
              <a:rPr lang="th-TH" sz="2800" dirty="0" smtClean="0">
                <a:cs typeface="+mn-cs"/>
              </a:rPr>
              <a:t>เอดส์และเตรียมความโดยเร็วโดย</a:t>
            </a:r>
          </a:p>
          <a:p>
            <a:pPr lvl="0"/>
            <a:r>
              <a:rPr lang="th-TH" sz="2800" dirty="0" smtClean="0">
                <a:cs typeface="+mn-cs"/>
              </a:rPr>
              <a:t>           </a:t>
            </a:r>
            <a:r>
              <a:rPr lang="th-TH" sz="2800" dirty="0" err="1" smtClean="0">
                <a:cs typeface="+mn-cs"/>
              </a:rPr>
              <a:t>ทีมสห</a:t>
            </a:r>
            <a:r>
              <a:rPr lang="th-TH" sz="2800" dirty="0" smtClean="0">
                <a:cs typeface="+mn-cs"/>
              </a:rPr>
              <a:t>วิชาชีพและแกนนำกลุ่มใจร้อยใจ</a:t>
            </a:r>
            <a:endParaRPr lang="en-US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จัดบริการการรักษาด้วยยาต้าน</a:t>
            </a:r>
            <a:r>
              <a:rPr lang="th-TH" sz="2800" dirty="0" err="1" smtClean="0">
                <a:cs typeface="+mn-cs"/>
              </a:rPr>
              <a:t>ไวรัส</a:t>
            </a:r>
            <a:r>
              <a:rPr lang="th-TH" sz="2800" dirty="0" smtClean="0">
                <a:cs typeface="+mn-cs"/>
              </a:rPr>
              <a:t>โดยเร็ว ไม่ว่า </a:t>
            </a:r>
            <a:r>
              <a:rPr lang="en-US" sz="2800" dirty="0" smtClean="0">
                <a:cs typeface="+mn-cs"/>
              </a:rPr>
              <a:t>CD</a:t>
            </a:r>
            <a:r>
              <a:rPr lang="th-TH" sz="2800" dirty="0" smtClean="0">
                <a:cs typeface="+mn-cs"/>
              </a:rPr>
              <a:t>๔ เท่าไร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</a:t>
            </a:r>
            <a:r>
              <a:rPr lang="th-TH" sz="2800" dirty="0" smtClean="0">
                <a:cs typeface="+mn-cs"/>
              </a:rPr>
              <a:t>คลินิกแบบ </a:t>
            </a:r>
            <a:r>
              <a:rPr lang="en-US" sz="2800" dirty="0" smtClean="0">
                <a:cs typeface="+mn-cs"/>
              </a:rPr>
              <a:t>One stop service</a:t>
            </a:r>
          </a:p>
          <a:p>
            <a:pPr lvl="0"/>
            <a:r>
              <a:rPr lang="th-TH" sz="2800" dirty="0" smtClean="0">
                <a:cs typeface="+mn-cs"/>
              </a:rPr>
              <a:t>          บริการที่เป็นมิตร (</a:t>
            </a:r>
            <a:r>
              <a:rPr lang="en-US" sz="2800" dirty="0" smtClean="0">
                <a:cs typeface="+mn-cs"/>
              </a:rPr>
              <a:t>Friendly service</a:t>
            </a:r>
            <a:r>
              <a:rPr lang="th-TH" sz="2800" dirty="0" smtClean="0">
                <a:cs typeface="+mn-cs"/>
              </a:rPr>
              <a:t>)</a:t>
            </a:r>
            <a:endParaRPr lang="en-US" sz="2800" dirty="0" smtClean="0">
              <a:cs typeface="+mn-cs"/>
            </a:endParaRPr>
          </a:p>
          <a:p>
            <a:r>
              <a:rPr lang="th-TH" sz="2800" dirty="0" smtClean="0">
                <a:cs typeface="+mn-cs"/>
              </a:rPr>
              <a:t>          ระบบการเฝ้าระวังเชื้อดื้อยา </a:t>
            </a:r>
            <a:r>
              <a:rPr lang="en-US" sz="2800" dirty="0" smtClean="0">
                <a:cs typeface="+mn-cs"/>
              </a:rPr>
              <a:t>(Drug resistance monitoring)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Calibri" pitchFamily="34" charset="0"/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โ</a:t>
            </a:r>
            <a:r>
              <a:rPr lang="th-TH" sz="2800" dirty="0" smtClean="0"/>
              <a:t>ดยการประเมินการ </a:t>
            </a:r>
            <a:r>
              <a:rPr lang="en-US" sz="2800" dirty="0" smtClean="0"/>
              <a:t>adherence</a:t>
            </a:r>
          </a:p>
          <a:p>
            <a:endParaRPr lang="en-US" sz="2800" dirty="0" smtClean="0">
              <a:cs typeface="+mn-cs"/>
            </a:endParaRPr>
          </a:p>
          <a:p>
            <a:r>
              <a:rPr lang="th-TH" sz="2800" dirty="0" smtClean="0">
                <a:cs typeface="+mn-cs"/>
              </a:rPr>
              <a:t>       </a:t>
            </a:r>
            <a:endParaRPr lang="en-US" sz="2800" dirty="0" smtClean="0">
              <a:cs typeface="+mn-cs"/>
            </a:endParaRPr>
          </a:p>
          <a:p>
            <a:endParaRPr lang="en-US" sz="2800" dirty="0" smtClean="0">
              <a:cs typeface="+mn-cs"/>
            </a:endParaRPr>
          </a:p>
          <a:p>
            <a:pPr lvl="0"/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2" name="ดาว 6 แฉก 11"/>
          <p:cNvSpPr/>
          <p:nvPr/>
        </p:nvSpPr>
        <p:spPr>
          <a:xfrm>
            <a:off x="500034" y="3500438"/>
            <a:ext cx="285752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4429124" y="1428736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ดาว 6 แฉก 13"/>
          <p:cNvSpPr/>
          <p:nvPr/>
        </p:nvSpPr>
        <p:spPr>
          <a:xfrm>
            <a:off x="500034" y="5214950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ดาว 6 แฉก 14"/>
          <p:cNvSpPr/>
          <p:nvPr/>
        </p:nvSpPr>
        <p:spPr>
          <a:xfrm>
            <a:off x="500034" y="4357694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ดาว 6 แฉก 10"/>
          <p:cNvSpPr/>
          <p:nvPr/>
        </p:nvSpPr>
        <p:spPr>
          <a:xfrm>
            <a:off x="500034" y="4786322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6 แฉก 9"/>
          <p:cNvSpPr/>
          <p:nvPr/>
        </p:nvSpPr>
        <p:spPr>
          <a:xfrm>
            <a:off x="500034" y="5643578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571736" y="2000240"/>
            <a:ext cx="428628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Treat</a:t>
            </a:r>
            <a:endParaRPr lang="th-TH" dirty="0"/>
          </a:p>
        </p:txBody>
      </p:sp>
      <p:sp>
        <p:nvSpPr>
          <p:cNvPr id="18" name="ดาว 6 แฉก 17"/>
          <p:cNvSpPr/>
          <p:nvPr/>
        </p:nvSpPr>
        <p:spPr>
          <a:xfrm>
            <a:off x="500034" y="3000372"/>
            <a:ext cx="285752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071934" y="571480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n-lt"/>
                <a:cs typeface="+mn-cs"/>
              </a:rPr>
              <a:t>Treat</a:t>
            </a:r>
            <a:endParaRPr lang="th-TH" sz="2400" dirty="0">
              <a:latin typeface="+mn-lt"/>
              <a:cs typeface="+mn-cs"/>
            </a:endParaRPr>
          </a:p>
        </p:txBody>
      </p:sp>
      <p:pic>
        <p:nvPicPr>
          <p:cNvPr id="5" name="รูปภาพ 4" descr="20140522_0947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3786214" cy="2357454"/>
          </a:xfrm>
          <a:prstGeom prst="rect">
            <a:avLst/>
          </a:prstGeom>
        </p:spPr>
      </p:pic>
      <p:pic>
        <p:nvPicPr>
          <p:cNvPr id="6" name="รูปภาพ 5" descr="D:\รปกล้อง\20140925_1126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39766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DSC03935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857628"/>
            <a:ext cx="4000528" cy="2610454"/>
          </a:xfrm>
          <a:prstGeom prst="rect">
            <a:avLst/>
          </a:prstGeom>
        </p:spPr>
      </p:pic>
      <p:pic>
        <p:nvPicPr>
          <p:cNvPr id="8" name="รูปภาพ 7" descr="20150820_1037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857628"/>
            <a:ext cx="3786214" cy="264320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6500826" y="4714884"/>
            <a:ext cx="214314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786446" y="4786322"/>
            <a:ext cx="214314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714612" y="471488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43108" y="4857760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643042" y="4857760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142976" y="471488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428992" y="471488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357290" y="4643446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785918" y="471488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000364" y="4643446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57224" y="4786322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500958" y="221455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8215338" y="2285992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072330" y="2285992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357818" y="2143116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6715140" y="221455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857884" y="2143116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429256" y="257174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14942" y="2786058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286380" y="2214554"/>
            <a:ext cx="142876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sz="3200" dirty="0" smtClean="0"/>
              <a:t>กิจกรรมการพัฒนา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2928934"/>
            <a:ext cx="86439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 </a:t>
            </a:r>
            <a:r>
              <a:rPr lang="th-TH" sz="2800" dirty="0" smtClean="0">
                <a:cs typeface="+mn-cs"/>
              </a:rPr>
              <a:t>จัดทำตารางนัดหมายผู้ป่วยเป็นรายเดือน</a:t>
            </a:r>
          </a:p>
          <a:p>
            <a:r>
              <a:rPr lang="th-TH" sz="2800" dirty="0" smtClean="0">
                <a:cs typeface="+mn-cs"/>
              </a:rPr>
              <a:t>                ติดตามผู้ป่วยเอดส์ที่ขาดนัด (ทางโทรศัพท์ </a:t>
            </a:r>
            <a:r>
              <a:rPr lang="th-TH" sz="2800" dirty="0" err="1" smtClean="0">
                <a:cs typeface="+mn-cs"/>
              </a:rPr>
              <a:t>ไลน์</a:t>
            </a:r>
            <a:r>
              <a:rPr lang="en-US" sz="2800" dirty="0" smtClean="0">
                <a:cs typeface="+mn-cs"/>
              </a:rPr>
              <a:t>)</a:t>
            </a:r>
          </a:p>
          <a:p>
            <a:r>
              <a:rPr lang="en-US" sz="2800" dirty="0" smtClean="0">
                <a:cs typeface="+mn-cs"/>
              </a:rPr>
              <a:t>          </a:t>
            </a:r>
            <a:r>
              <a:rPr lang="th-TH" sz="2800" dirty="0" smtClean="0">
                <a:cs typeface="+mn-cs"/>
              </a:rPr>
              <a:t> ติดตามเยี่ยมบ้านโดยแกนนำกลุ่มใจร้อยใจและ </a:t>
            </a:r>
            <a:r>
              <a:rPr lang="th-TH" sz="2800" dirty="0" err="1" smtClean="0">
                <a:cs typeface="+mn-cs"/>
              </a:rPr>
              <a:t>อส</a:t>
            </a:r>
            <a:r>
              <a:rPr lang="th-TH" sz="2800" dirty="0" smtClean="0">
                <a:cs typeface="+mn-cs"/>
              </a:rPr>
              <a:t>ม.เชี่ยวชาญด้านเอดส์</a:t>
            </a:r>
            <a:endParaRPr lang="en-US" sz="2800" dirty="0" smtClean="0">
              <a:cs typeface="+mn-cs"/>
            </a:endParaRPr>
          </a:p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lang="th-TH" sz="2800" dirty="0" smtClean="0">
                <a:cs typeface="+mn-cs"/>
              </a:rPr>
              <a:t>               จัดระบบติดตามผู้ที่ยังไม่ได้รับเชื้อ </a:t>
            </a:r>
            <a:r>
              <a:rPr lang="th-TH" sz="2800" dirty="0" err="1" smtClean="0">
                <a:cs typeface="+mn-cs"/>
              </a:rPr>
              <a:t>เอช</a:t>
            </a:r>
            <a:r>
              <a:rPr lang="th-TH" sz="2800" dirty="0" smtClean="0">
                <a:cs typeface="+mn-cs"/>
              </a:rPr>
              <a:t> ไอ วี ให้กลับมาตรวจอย่างสม่ำเสมอ   </a:t>
            </a:r>
          </a:p>
          <a:p>
            <a:r>
              <a:rPr lang="th-TH" sz="2800" dirty="0" smtClean="0">
                <a:cs typeface="+mn-cs"/>
              </a:rPr>
              <a:t>                 และให้คำปรึกษาการป้องกันการติดเชื้อ </a:t>
            </a:r>
            <a:r>
              <a:rPr lang="th-TH" sz="2800" dirty="0" err="1" smtClean="0">
                <a:cs typeface="+mn-cs"/>
              </a:rPr>
              <a:t>เอช</a:t>
            </a:r>
            <a:r>
              <a:rPr lang="th-TH" sz="2800" dirty="0" smtClean="0">
                <a:cs typeface="+mn-cs"/>
              </a:rPr>
              <a:t> ไอ วี</a:t>
            </a:r>
            <a:r>
              <a:rPr lang="en-US" sz="2800" dirty="0" smtClean="0">
                <a:cs typeface="+mn-cs"/>
              </a:rPr>
              <a:t> (retest/stay    </a:t>
            </a:r>
          </a:p>
          <a:p>
            <a:r>
              <a:rPr lang="en-US" sz="2800" dirty="0" smtClean="0">
                <a:cs typeface="+mn-cs"/>
              </a:rPr>
              <a:t>           negative)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cs typeface="+mn-cs"/>
            </a:endParaRPr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2" name="ดาว 6 แฉก 11"/>
          <p:cNvSpPr/>
          <p:nvPr/>
        </p:nvSpPr>
        <p:spPr>
          <a:xfrm>
            <a:off x="571472" y="3071810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4429124" y="1285860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ดาว 6 แฉก 14"/>
          <p:cNvSpPr/>
          <p:nvPr/>
        </p:nvSpPr>
        <p:spPr>
          <a:xfrm>
            <a:off x="571472" y="3929066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ดาว 6 แฉก 15"/>
          <p:cNvSpPr/>
          <p:nvPr/>
        </p:nvSpPr>
        <p:spPr>
          <a:xfrm>
            <a:off x="571472" y="3500438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86050" y="1857364"/>
            <a:ext cx="371477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</a:rPr>
              <a:t>Retain</a:t>
            </a:r>
            <a:endParaRPr lang="th-TH" dirty="0"/>
          </a:p>
        </p:txBody>
      </p:sp>
      <p:sp>
        <p:nvSpPr>
          <p:cNvPr id="14" name="ดาว 6 แฉก 13"/>
          <p:cNvSpPr/>
          <p:nvPr/>
        </p:nvSpPr>
        <p:spPr>
          <a:xfrm>
            <a:off x="571472" y="4357694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29058" y="357166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n-lt"/>
                <a:cs typeface="+mn-cs"/>
              </a:rPr>
              <a:t>Retain</a:t>
            </a:r>
            <a:endParaRPr lang="th-TH" sz="2400" dirty="0">
              <a:latin typeface="+mn-lt"/>
              <a:cs typeface="+mn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1357298"/>
          <a:ext cx="3643338" cy="4000528"/>
        </p:xfrm>
        <a:graphic>
          <a:graphicData uri="http://schemas.openxmlformats.org/drawingml/2006/table">
            <a:tbl>
              <a:tblPr/>
              <a:tblGrid>
                <a:gridCol w="3643338"/>
              </a:tblGrid>
              <a:tr h="4000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TH SarabunPSK"/>
                        </a:rPr>
                        <a:t>บัตรนัดห้องให้คำปรึกษา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โรงพยาบาลลาดบัวหลวง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โทร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 0-3537-9094 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ต่อ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113 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และเบอร์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089-5379054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ชื่อ.............................................................................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HN…………………………..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นัดครั้งต่อไป.................................................... เวลา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8.30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 น.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(  ) รับยาต่อ    (  ) เจาะเลือด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(  ) 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CD4 (</a:t>
                      </a: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  ) 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VL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 (</a:t>
                      </a: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  )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CBC (</a:t>
                      </a: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  )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Cr. 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(  ) </a:t>
                      </a:r>
                      <a:r>
                        <a:rPr lang="en-US" sz="1400" dirty="0" err="1">
                          <a:latin typeface="TH SarabunPSK"/>
                          <a:ea typeface="Calibri"/>
                          <a:cs typeface="Cordia New"/>
                        </a:rPr>
                        <a:t>Chol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 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(  )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TG (</a:t>
                      </a: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  )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HDL                                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      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   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                  </a:t>
                      </a:r>
                      <a:r>
                        <a:rPr lang="th-TH" sz="1400" dirty="0" smtClean="0">
                          <a:latin typeface="TH SarabunPSK"/>
                          <a:ea typeface="Calibri"/>
                          <a:cs typeface="Cordia New"/>
                        </a:rPr>
                        <a:t>(  </a:t>
                      </a: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)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LDL (</a:t>
                      </a: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  )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FBS   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(  )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SGPT (</a:t>
                      </a: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 ) อื่นๆ........................................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sng" dirty="0">
                          <a:latin typeface="Calibri"/>
                          <a:ea typeface="Calibri"/>
                          <a:cs typeface="TH SarabunPSK"/>
                        </a:rPr>
                        <a:t>การปฏิบัติตัวก่อนเจาะเลือด 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Calibri"/>
                          <a:ea typeface="Calibri"/>
                          <a:cs typeface="TH SarabunPSK"/>
                        </a:rPr>
                        <a:t>(  ) งดน้ำงดอาหาร ตั้งแต่ 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20.00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 (</a:t>
                      </a:r>
                      <a:r>
                        <a:rPr lang="en-US" sz="1400" dirty="0">
                          <a:latin typeface="TH SarabunPSK"/>
                          <a:ea typeface="Calibri"/>
                          <a:cs typeface="Cordia New"/>
                        </a:rPr>
                        <a:t>2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Cordia New"/>
                        </a:rPr>
                        <a:t> ทุ่ม)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4214810" y="2143116"/>
          <a:ext cx="4737698" cy="3214708"/>
        </p:xfrm>
        <a:graphic>
          <a:graphicData uri="http://schemas.openxmlformats.org/drawingml/2006/table">
            <a:tbl>
              <a:tblPr/>
              <a:tblGrid>
                <a:gridCol w="299644"/>
                <a:gridCol w="629050"/>
                <a:gridCol w="312686"/>
                <a:gridCol w="473132"/>
                <a:gridCol w="1071570"/>
                <a:gridCol w="428628"/>
                <a:gridCol w="357190"/>
                <a:gridCol w="357190"/>
                <a:gridCol w="428628"/>
                <a:gridCol w="379980"/>
              </a:tblGrid>
              <a:tr h="867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ลำดับ</a:t>
                      </a:r>
                      <a:endParaRPr lang="en-US" sz="1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ชื่อ-สกุล</a:t>
                      </a:r>
                      <a:endParaRPr lang="en-US" sz="1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อายุ</a:t>
                      </a:r>
                      <a:endParaRPr lang="en-US" sz="1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HN</a:t>
                      </a:r>
                      <a:endParaRPr lang="en-US" sz="1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NAP</a:t>
                      </a: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โรคเรื้อรัง</a:t>
                      </a: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CD4</a:t>
                      </a: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VL</a:t>
                      </a:r>
                      <a:endParaRPr lang="en-US" sz="1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Bl.</a:t>
                      </a:r>
                      <a:endParaRPr lang="en-US" sz="1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Chem</a:t>
                      </a:r>
                      <a:endParaRPr lang="en-US" sz="1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Lab </a:t>
                      </a:r>
                      <a:r>
                        <a:rPr lang="th-TH" sz="1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อื่นๆ</a:t>
                      </a: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th-TH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37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10837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D4-2006-038443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HT</a:t>
                      </a:r>
                      <a:r>
                        <a:rPr lang="th-TH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DLP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02030" algn="l"/>
                        </a:tabLst>
                      </a:pPr>
                      <a:endParaRPr lang="th-TH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54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4423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D4-2006-013580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DLP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th-TH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48770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D4-2007-124770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DLP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th-TH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47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22728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D4-2006-016244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DLP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th-TH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36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29997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D4-2006-038446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HT</a:t>
                      </a:r>
                      <a:r>
                        <a:rPr lang="th-TH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4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DLP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929322" y="1214422"/>
            <a:ext cx="1906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1713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รายชื่อผู้ป่วยรับยา   (กลุ่ม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1713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วันที่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เดือน       พ. ศ.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858048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</a:t>
            </a:r>
            <a:r>
              <a:rPr lang="th-TH" sz="3200" dirty="0" smtClean="0"/>
              <a:t>กิจกรรมการพัฒนา การเข้าถึงบริการ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00002" y="928670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๑.    </a:t>
            </a:r>
            <a:r>
              <a:rPr lang="th-TH" sz="2400" dirty="0" smtClean="0">
                <a:cs typeface="+mn-cs"/>
              </a:rPr>
              <a:t>มีนโยบายและแนวทางที่ชัดเจนในการดูแลผู้ติดเชื้อ </a:t>
            </a:r>
            <a:r>
              <a:rPr lang="th-TH" sz="2400" dirty="0" err="1" smtClean="0">
                <a:cs typeface="+mn-cs"/>
              </a:rPr>
              <a:t>เอช</a:t>
            </a:r>
            <a:r>
              <a:rPr lang="th-TH" sz="2400" dirty="0" smtClean="0">
                <a:cs typeface="+mn-cs"/>
              </a:rPr>
              <a:t> ไอ วี และผู้ป่วยเอดส์   </a:t>
            </a:r>
          </a:p>
          <a:p>
            <a:r>
              <a:rPr lang="th-TH" sz="2400" dirty="0" smtClean="0">
                <a:cs typeface="+mn-cs"/>
              </a:rPr>
              <a:t>             ของโรงพยาบาลลาดบัวหลวง</a:t>
            </a:r>
            <a:endParaRPr lang="en-US" sz="2400" dirty="0" smtClean="0">
              <a:cs typeface="+mn-cs"/>
            </a:endParaRPr>
          </a:p>
          <a:p>
            <a:r>
              <a:rPr lang="th-TH" sz="2400" dirty="0" smtClean="0">
                <a:cs typeface="+mn-cs"/>
              </a:rPr>
              <a:t>     ๒.    ตัวชี้วัดงานเอดส์ของโรงพยาบาลลาดบัวหลวง</a:t>
            </a:r>
          </a:p>
          <a:p>
            <a:r>
              <a:rPr lang="th-TH" sz="2400" dirty="0" smtClean="0"/>
              <a:t>     </a:t>
            </a:r>
            <a:r>
              <a:rPr lang="th-TH" sz="2400" dirty="0" smtClean="0">
                <a:latin typeface="+mn-lt"/>
                <a:cs typeface="+mn-cs"/>
              </a:rPr>
              <a:t>ตาราง ๑ ตัวชี้วัดงานเอดส์ของโรงพยาบาลลาดบัวหลวง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500034" y="2643182"/>
          <a:ext cx="8358246" cy="4032054"/>
        </p:xfrm>
        <a:graphic>
          <a:graphicData uri="http://schemas.openxmlformats.org/drawingml/2006/table">
            <a:tbl>
              <a:tblPr/>
              <a:tblGrid>
                <a:gridCol w="5715040"/>
                <a:gridCol w="857256"/>
                <a:gridCol w="928694"/>
                <a:gridCol w="857256"/>
              </a:tblGrid>
              <a:tr h="1644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ตัวชี้วัด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งบประมาณ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644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๒๕๕๖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๒๕๕๗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๒๕๕๘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๑.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PSK"/>
                        </a:rPr>
                        <a:t> จำนวนของ</a:t>
                      </a: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ผู้ที่มารับการปรึกษาเพื่อตรวจหาเชื้อ </a:t>
                      </a:r>
                      <a:r>
                        <a:rPr lang="th-TH" sz="1600" dirty="0" err="1">
                          <a:latin typeface="Calibri"/>
                          <a:ea typeface="Adobe Gothic Std B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 ไอ วี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๓๓๑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๓๑๒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๔๑๙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PSK"/>
                        </a:rPr>
                        <a:t>๒.  ร้อยละของ</a:t>
                      </a: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ผู้ที่มารับการปรึกษาเพื่อตรวจหาเชื้อ </a:t>
                      </a:r>
                      <a:r>
                        <a:rPr lang="th-TH" sz="1600" dirty="0" err="1">
                          <a:latin typeface="Calibri"/>
                          <a:ea typeface="Adobe Gothic Std B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 ไอ วี </a:t>
                      </a:r>
                      <a:r>
                        <a:rPr lang="th-TH" sz="1600" dirty="0" smtClean="0">
                          <a:latin typeface="Calibri"/>
                          <a:ea typeface="Adobe Gothic Std B"/>
                          <a:cs typeface="TH SarabunPSK"/>
                        </a:rPr>
                        <a:t> </a:t>
                      </a: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รู้ผลในวันเดียว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๔๖.๑๓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๔๘.๔๖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๙๘.๓๖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๓.  ร้อยละ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ของผู้ติดเชื้อ 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ไอ วี และผู้ป่วยเอดส์ที่ได้รับการ 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 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ตรวจ 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CD</a:t>
                      </a:r>
                      <a:r>
                        <a:rPr lang="th-TH" sz="1600" baseline="-25000" dirty="0">
                          <a:latin typeface="TH SarabunPSK"/>
                          <a:ea typeface="Calibri"/>
                          <a:cs typeface="Cordia New"/>
                        </a:rPr>
                        <a:t>๔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 หลังทราบผลไม่เกิน ๒  เดือน      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๙๖.๖๖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๑๐๐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๑๐๐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๔.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 ค่า 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CD</a:t>
                      </a:r>
                      <a:r>
                        <a:rPr lang="th-TH" sz="1600" baseline="-25000" dirty="0">
                          <a:latin typeface="TH SarabunPSK"/>
                          <a:ea typeface="Calibri"/>
                          <a:cs typeface="Cordia New"/>
                        </a:rPr>
                        <a:t>๔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</a:t>
                      </a:r>
                      <a:r>
                        <a:rPr lang="en-US" sz="1600" kern="800" dirty="0">
                          <a:latin typeface="TH SarabunPSK"/>
                          <a:ea typeface="Calibri"/>
                          <a:cs typeface="Cordia New"/>
                        </a:rPr>
                        <a:t>Median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ของผู้ติดเชื้อ 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ไอ วี และผู้ป่วยเอดส์  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ขณะ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เริ่มยาต้าน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ไวรัส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เอดส์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๑๗๔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๙๐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๓๐๒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๕.  ร้อยละ 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Drug  Adherence 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ของผู้ติดเชื้อ </a:t>
                      </a:r>
                      <a:r>
                        <a:rPr lang="th-TH" sz="1600" dirty="0" err="1">
                          <a:latin typeface="TH SarabunPSK"/>
                          <a:ea typeface="Calibri"/>
                          <a:cs typeface="Cordia New"/>
                        </a:rPr>
                        <a:t>เอช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 ไอ วี และ  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 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ผู้ป่วยเอดส์ที่รับประทานยาต้าน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ไวรัส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เอดส์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๗๔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๙๐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๙๕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๖.  ร้อย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ละของผู้ติดเชื้อ 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ไอ วี และผู้ป่วยเอดส์ที่มี 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Viral    </a:t>
                      </a:r>
                      <a:r>
                        <a:rPr lang="en-US" sz="1600" dirty="0" smtClean="0">
                          <a:latin typeface="TH SarabunPSK"/>
                          <a:ea typeface="Calibri"/>
                          <a:cs typeface="Cordia New"/>
                        </a:rPr>
                        <a:t>load  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&lt; 50 copies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ml 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ที่  ๑๒ เดือน</a:t>
                      </a:r>
                      <a:r>
                        <a:rPr lang="th-TH" sz="1600" dirty="0" smtClean="0">
                          <a:latin typeface="TH SarabunPSK"/>
                          <a:ea typeface="Calibri"/>
                          <a:cs typeface="Cordia New"/>
                        </a:rPr>
                        <a:t>หลัง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       </a:t>
                      </a:r>
                      <a:r>
                        <a:rPr lang="th-TH" sz="1600" dirty="0" smtClean="0">
                          <a:latin typeface="TH SarabunPSK"/>
                          <a:ea typeface="Calibri"/>
                          <a:cs typeface="Cordia New"/>
                        </a:rPr>
                        <a:t>เริ่ม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 </a:t>
                      </a:r>
                      <a:r>
                        <a:rPr lang="th-TH" sz="1600" dirty="0" smtClean="0">
                          <a:latin typeface="TH SarabunPSK"/>
                          <a:ea typeface="Calibri"/>
                          <a:cs typeface="Cordia New"/>
                        </a:rPr>
                        <a:t>ยาต้าน</a:t>
                      </a:r>
                      <a:r>
                        <a:rPr lang="th-TH" sz="1600" dirty="0" err="1" smtClean="0">
                          <a:latin typeface="TH SarabunPSK"/>
                          <a:ea typeface="Calibri"/>
                          <a:cs typeface="Cordia New"/>
                        </a:rPr>
                        <a:t>ไวรัส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เอดส์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๙๗.๓๔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๑๐๐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๑๐๐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๗.  ร้อยละ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ของผู้ติดเชื้อ 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ไอ วี และผู้ป่วยเอดส์ที่มี  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Viral   </a:t>
                      </a:r>
                      <a:r>
                        <a:rPr lang="en-US" sz="1600" dirty="0" smtClean="0">
                          <a:latin typeface="TH SarabunPSK"/>
                          <a:ea typeface="Calibri"/>
                          <a:cs typeface="Cordia New"/>
                        </a:rPr>
                        <a:t>Load  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&gt; 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๑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,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๐๐๐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 copies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>
                          <a:latin typeface="TH SarabunPSK"/>
                          <a:ea typeface="Calibri"/>
                          <a:cs typeface="Cordia New"/>
                        </a:rPr>
                        <a:t>ml </a:t>
                      </a:r>
                      <a:r>
                        <a:rPr lang="th-TH" sz="1600" dirty="0">
                          <a:latin typeface="TH SarabunPSK"/>
                          <a:ea typeface="Calibri"/>
                          <a:cs typeface="Cordia New"/>
                        </a:rPr>
                        <a:t>ที่  ๑๒  </a:t>
                      </a:r>
                      <a:r>
                        <a:rPr lang="th-TH" sz="1600" dirty="0" smtClean="0">
                          <a:latin typeface="TH SarabunPSK"/>
                          <a:ea typeface="Calibri"/>
                          <a:cs typeface="Cordia New"/>
                        </a:rPr>
                        <a:t>เดือน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       </a:t>
                      </a:r>
                      <a:r>
                        <a:rPr lang="th-TH" sz="1600" dirty="0" smtClean="0">
                          <a:latin typeface="TH SarabunPSK"/>
                          <a:ea typeface="Calibri"/>
                          <a:cs typeface="Cordia New"/>
                        </a:rPr>
                        <a:t>หลังเริ่มยาต้าน </a:t>
                      </a:r>
                      <a:r>
                        <a:rPr lang="th-TH" sz="1600" dirty="0" err="1" smtClean="0">
                          <a:latin typeface="Calibri"/>
                          <a:ea typeface="Calibri"/>
                          <a:cs typeface="TH SarabunPSK"/>
                        </a:rPr>
                        <a:t>ไวรัส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เอดส์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๒.๖๖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๐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๐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๘.  ร้อยละของผู้ติดเชื้อ 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ไอ วี และผู้ป่วยเอดส์ที่ขาด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การ 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ติดตามรักษา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๒.๖๖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๒.๔๖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๑.๑๒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Calibri"/>
                          <a:ea typeface="Adobe Gothic Std B"/>
                          <a:cs typeface="TH SarabunPSK"/>
                        </a:rPr>
                        <a:t>๙.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 อัตราการเสียชีวิตของผู้ติดเชื้อ 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เอช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 ไอ วี และผู้ป่วยเอดส์ใน 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TH SarabunPSK"/>
                        </a:rPr>
                        <a:t> 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๑๒  เดือนแรกหลังเริ่มยาต้าน</a:t>
                      </a:r>
                      <a:r>
                        <a:rPr lang="th-TH" sz="1600" dirty="0" err="1">
                          <a:latin typeface="Calibri"/>
                          <a:ea typeface="Calibri"/>
                          <a:cs typeface="TH SarabunPSK"/>
                        </a:rPr>
                        <a:t>ไวรัส</a:t>
                      </a:r>
                      <a:r>
                        <a:rPr lang="th-TH" sz="1600" dirty="0">
                          <a:latin typeface="Calibri"/>
                          <a:ea typeface="Calibri"/>
                          <a:cs typeface="TH SarabunPSK"/>
                        </a:rPr>
                        <a:t>เอดส์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๐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๒.๖๐</a:t>
                      </a:r>
                      <a:endParaRPr lang="en-US" sz="160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ordia New"/>
                        </a:rPr>
                        <a:t>๐</a:t>
                      </a:r>
                      <a:endParaRPr lang="en-US" sz="16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7962" marR="47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</a:t>
            </a:r>
            <a:r>
              <a:rPr lang="th-TH" sz="3200" dirty="0" smtClean="0"/>
              <a:t>กิจกรรม</a:t>
            </a:r>
            <a:r>
              <a:rPr lang="th-TH" sz="3200" dirty="0" smtClean="0"/>
              <a:t>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๓.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</a:t>
            </a:r>
            <a:r>
              <a:rPr lang="th-TH" sz="2400" dirty="0" smtClean="0">
                <a:cs typeface="+mn-cs"/>
              </a:rPr>
              <a:t>ร้อยละของผู้ที่มารับการปรึกษาเพื่อตรวจหาเชื้อ </a:t>
            </a:r>
            <a:r>
              <a:rPr lang="th-TH" sz="2400" dirty="0" err="1" smtClean="0">
                <a:cs typeface="+mn-cs"/>
              </a:rPr>
              <a:t>เอช</a:t>
            </a:r>
            <a:r>
              <a:rPr lang="th-TH" sz="2400" dirty="0" smtClean="0">
                <a:cs typeface="+mn-cs"/>
              </a:rPr>
              <a:t> ไอ วี รู้ผลในวันเดียว</a:t>
            </a:r>
            <a:endParaRPr lang="en-US" sz="2400" dirty="0" smtClean="0">
              <a:cs typeface="+mn-cs"/>
            </a:endParaRPr>
          </a:p>
          <a:p>
            <a:endParaRPr lang="th-TH" sz="2800" dirty="0" smtClean="0"/>
          </a:p>
          <a:p>
            <a:r>
              <a:rPr lang="th-TH" sz="2800" dirty="0" smtClean="0"/>
              <a:t>                </a:t>
            </a:r>
            <a:endParaRPr lang="en-US" sz="2800" dirty="0" smtClean="0"/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428728" y="2500306"/>
          <a:ext cx="621510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</a:t>
            </a:r>
            <a:r>
              <a:rPr lang="th-TH" sz="3200" dirty="0" smtClean="0"/>
              <a:t>กิจกรรม</a:t>
            </a:r>
            <a:r>
              <a:rPr lang="th-TH" sz="3200" dirty="0" smtClean="0"/>
              <a:t>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๔.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</a:t>
            </a:r>
            <a:r>
              <a:rPr lang="th-TH" sz="2400" dirty="0" smtClean="0"/>
              <a:t>ร้อยละของผู้ติดเชื้อ </a:t>
            </a:r>
            <a:r>
              <a:rPr lang="th-TH" sz="2400" dirty="0" err="1" smtClean="0"/>
              <a:t>เอช</a:t>
            </a:r>
            <a:r>
              <a:rPr lang="th-TH" sz="2400" dirty="0" smtClean="0"/>
              <a:t> ไอ วี และผู้ป่วยเอดส์ที่ได้รับการตรวจ </a:t>
            </a:r>
            <a:r>
              <a:rPr lang="en-US" sz="2400" dirty="0" smtClean="0"/>
              <a:t>CD</a:t>
            </a:r>
            <a:r>
              <a:rPr lang="th-TH" sz="2400" baseline="-25000" dirty="0" smtClean="0"/>
              <a:t>๔</a:t>
            </a:r>
            <a:r>
              <a:rPr lang="th-TH" sz="2400" dirty="0" smtClean="0"/>
              <a:t> </a:t>
            </a:r>
          </a:p>
          <a:p>
            <a:r>
              <a:rPr lang="th-TH" sz="2400" dirty="0" smtClean="0"/>
              <a:t>                      หลังทราบผลไม่เกิน ๒  เดือน</a:t>
            </a:r>
            <a:endParaRPr lang="en-US" sz="2400" dirty="0" smtClean="0"/>
          </a:p>
          <a:p>
            <a:endParaRPr lang="th-TH" sz="2800" dirty="0" smtClean="0"/>
          </a:p>
          <a:p>
            <a:r>
              <a:rPr lang="th-TH" sz="2800" dirty="0" smtClean="0"/>
              <a:t>                </a:t>
            </a:r>
            <a:endParaRPr lang="en-US" sz="2800" dirty="0" smtClean="0"/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5" name="Chart 5"/>
          <p:cNvGraphicFramePr/>
          <p:nvPr/>
        </p:nvGraphicFramePr>
        <p:xfrm>
          <a:off x="1285852" y="2714620"/>
          <a:ext cx="650085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th-TH" sz="3200" dirty="0" smtClean="0"/>
              <a:t>กิจกรรม</a:t>
            </a:r>
            <a:r>
              <a:rPr lang="th-TH" sz="3200" dirty="0" smtClean="0"/>
              <a:t>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๕.  </a:t>
            </a:r>
            <a:r>
              <a:rPr lang="th-TH" sz="2400" dirty="0" smtClean="0"/>
              <a:t>ค่า  </a:t>
            </a:r>
            <a:r>
              <a:rPr lang="en-US" sz="2400" dirty="0" smtClean="0"/>
              <a:t>CD</a:t>
            </a:r>
            <a:r>
              <a:rPr lang="th-TH" sz="2400" baseline="-25000" dirty="0" smtClean="0"/>
              <a:t>๔</a:t>
            </a:r>
            <a:r>
              <a:rPr lang="th-TH" sz="2400" dirty="0" smtClean="0"/>
              <a:t> </a:t>
            </a:r>
            <a:r>
              <a:rPr lang="en-US" sz="2400" dirty="0" smtClean="0"/>
              <a:t>Median </a:t>
            </a:r>
            <a:r>
              <a:rPr lang="th-TH" sz="2400" dirty="0" smtClean="0"/>
              <a:t>ของผู้ติดเชื้อ </a:t>
            </a:r>
            <a:r>
              <a:rPr lang="th-TH" sz="2400" dirty="0" err="1" smtClean="0"/>
              <a:t>เอช</a:t>
            </a:r>
            <a:r>
              <a:rPr lang="th-TH" sz="2400" dirty="0" smtClean="0"/>
              <a:t> ไอ วี และผู้ป่วยเอดส์ขณะเริ่ม</a:t>
            </a:r>
          </a:p>
          <a:p>
            <a:r>
              <a:rPr lang="th-TH" sz="2400" dirty="0" smtClean="0"/>
              <a:t>                  ยาต้าน</a:t>
            </a:r>
            <a:r>
              <a:rPr lang="th-TH" sz="2400" dirty="0" err="1" smtClean="0"/>
              <a:t>ไวรัส</a:t>
            </a:r>
            <a:r>
              <a:rPr lang="th-TH" sz="2400" dirty="0" smtClean="0"/>
              <a:t>เอดส์</a:t>
            </a:r>
          </a:p>
          <a:p>
            <a:r>
              <a:rPr kumimoji="0" lang="th-TH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</a:t>
            </a:r>
            <a:endParaRPr lang="th-TH" sz="2800" dirty="0" smtClean="0"/>
          </a:p>
          <a:p>
            <a:r>
              <a:rPr lang="th-TH" sz="2800" dirty="0" smtClean="0"/>
              <a:t>                </a:t>
            </a:r>
            <a:endParaRPr lang="en-US" sz="2800" dirty="0" smtClean="0"/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7" name="Chart 7"/>
          <p:cNvGraphicFramePr/>
          <p:nvPr/>
        </p:nvGraphicFramePr>
        <p:xfrm>
          <a:off x="1214414" y="2643182"/>
          <a:ext cx="657229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7215238" cy="785818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tx1"/>
                </a:solidFill>
              </a:rPr>
              <a:t>ชื่อผลงาน/โครงการพัฒนา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th-TH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</a:t>
            </a:r>
            <a:endParaRPr lang="th-TH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8501154" cy="171451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     </a:t>
            </a:r>
          </a:p>
          <a:p>
            <a:pPr>
              <a:buNone/>
            </a:pPr>
            <a:r>
              <a:rPr lang="th-TH" dirty="0" smtClean="0"/>
              <a:t> </a:t>
            </a:r>
            <a:r>
              <a:rPr lang="th-TH" sz="2800" b="0" dirty="0" smtClean="0"/>
              <a:t>การพัฒนาระบบบริการผู้ติดเชื้อ </a:t>
            </a:r>
            <a:r>
              <a:rPr lang="th-TH" sz="2800" b="0" dirty="0" err="1" smtClean="0"/>
              <a:t>เอช</a:t>
            </a:r>
            <a:r>
              <a:rPr lang="th-TH" sz="2800" b="0" dirty="0" smtClean="0"/>
              <a:t> ไอ วีและผู้ป่วยเอดส์ โรงพยาบาลลาดบัวหลวง </a:t>
            </a:r>
          </a:p>
          <a:p>
            <a:pPr>
              <a:buNone/>
            </a:pPr>
            <a:r>
              <a:rPr lang="th-TH" sz="2800" b="0" dirty="0" smtClean="0"/>
              <a:t>                             จังหวัดพระนครศรีอยุธยา</a:t>
            </a:r>
            <a:endParaRPr lang="en-US" sz="2800" b="0" dirty="0" smtClean="0"/>
          </a:p>
        </p:txBody>
      </p:sp>
      <p:sp>
        <p:nvSpPr>
          <p:cNvPr id="10" name="หน้ายิ้ม 9"/>
          <p:cNvSpPr/>
          <p:nvPr/>
        </p:nvSpPr>
        <p:spPr>
          <a:xfrm>
            <a:off x="1142976" y="5786454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28662" y="3786190"/>
            <a:ext cx="7215238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th-TH" sz="3600" b="1" dirty="0" smtClean="0">
                <a:solidFill>
                  <a:schemeClr val="tx1"/>
                </a:solidFill>
              </a:rPr>
              <a:t>คำสำคัญ 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dia New" pitchFamily="34" charset="-34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57224" y="5214950"/>
            <a:ext cx="7215238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              </a:t>
            </a: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การพัฒนาระบบบริการ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2800" kern="0" dirty="0" smtClean="0">
                <a:latin typeface="+mn-lt"/>
                <a:cs typeface="+mn-cs"/>
              </a:rPr>
              <a:t>                                        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ผู้ติดเชื้อ </a:t>
            </a:r>
            <a:r>
              <a:rPr kumimoji="0" lang="th-TH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เอช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ไอ วีและผู้ป่วยเอดส์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หน้ายิ้ม 14"/>
          <p:cNvSpPr/>
          <p:nvPr/>
        </p:nvSpPr>
        <p:spPr>
          <a:xfrm>
            <a:off x="2714612" y="5357826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หน้ายิ้ม 15"/>
          <p:cNvSpPr/>
          <p:nvPr/>
        </p:nvSpPr>
        <p:spPr>
          <a:xfrm>
            <a:off x="2714612" y="5786454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/>
              <a:t>กิจกรรม</a:t>
            </a:r>
            <a:r>
              <a:rPr lang="th-TH" sz="3200" dirty="0" smtClean="0"/>
              <a:t>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๖.  </a:t>
            </a:r>
            <a:r>
              <a:rPr lang="th-TH" sz="2400" dirty="0" smtClean="0"/>
              <a:t>ร้อยละ </a:t>
            </a:r>
            <a:r>
              <a:rPr lang="en-US" sz="2400" dirty="0" smtClean="0"/>
              <a:t>Drug  Adherence </a:t>
            </a:r>
            <a:r>
              <a:rPr lang="th-TH" sz="2400" dirty="0" smtClean="0"/>
              <a:t>ของผู้ติดเชื้อ</a:t>
            </a:r>
            <a:r>
              <a:rPr lang="th-TH" sz="2400" dirty="0" err="1" smtClean="0"/>
              <a:t>เอช</a:t>
            </a:r>
            <a:r>
              <a:rPr lang="th-TH" sz="2400" dirty="0" smtClean="0"/>
              <a:t> ไอ วี และผู้ป่วยเอดส์ที่   </a:t>
            </a:r>
          </a:p>
          <a:p>
            <a:r>
              <a:rPr lang="th-TH" sz="2400" dirty="0" smtClean="0"/>
              <a:t>                  รับประทานยาต้าน</a:t>
            </a:r>
            <a:r>
              <a:rPr lang="th-TH" sz="2400" dirty="0" err="1" smtClean="0"/>
              <a:t>ไวรัส</a:t>
            </a:r>
            <a:r>
              <a:rPr lang="th-TH" sz="2400" dirty="0" smtClean="0"/>
              <a:t>เอดส์</a:t>
            </a:r>
            <a:endParaRPr lang="en-US" sz="2400" dirty="0" smtClean="0"/>
          </a:p>
          <a:p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lang="th-TH" sz="2800" dirty="0" smtClean="0"/>
              <a:t>                </a:t>
            </a:r>
            <a:endParaRPr lang="en-US" sz="2800" dirty="0" smtClean="0"/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6" name="Chart 7"/>
          <p:cNvGraphicFramePr/>
          <p:nvPr/>
        </p:nvGraphicFramePr>
        <p:xfrm>
          <a:off x="1571604" y="2571744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sz="3200" dirty="0" smtClean="0"/>
              <a:t>กิจกรรมการพัฒนา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๗.</a:t>
            </a:r>
            <a:r>
              <a:rPr lang="th-TH" sz="2400" dirty="0" smtClean="0"/>
              <a:t>  ร้อยละของผู้ติดเชื้อ </a:t>
            </a:r>
            <a:r>
              <a:rPr lang="th-TH" sz="2400" dirty="0" err="1" smtClean="0"/>
              <a:t>เอช</a:t>
            </a:r>
            <a:r>
              <a:rPr lang="th-TH" sz="2400" dirty="0" smtClean="0"/>
              <a:t> ไอ วี และผู้ป่วยเอดส์ที่มี </a:t>
            </a:r>
            <a:r>
              <a:rPr lang="en-US" sz="2400" dirty="0" smtClean="0"/>
              <a:t>Viral load &lt; 50    </a:t>
            </a:r>
          </a:p>
          <a:p>
            <a:r>
              <a:rPr lang="en-US" sz="2400" dirty="0" smtClean="0"/>
              <a:t>            copies</a:t>
            </a:r>
            <a:r>
              <a:rPr lang="th-TH" sz="2400" dirty="0" smtClean="0"/>
              <a:t>/</a:t>
            </a:r>
            <a:r>
              <a:rPr lang="en-US" sz="2400" dirty="0" smtClean="0"/>
              <a:t>ml </a:t>
            </a:r>
            <a:r>
              <a:rPr lang="th-TH" sz="2400" dirty="0" smtClean="0"/>
              <a:t>  ที่  ๑๒ เดือนหลังเริ่มยาต้าน</a:t>
            </a:r>
            <a:r>
              <a:rPr lang="th-TH" sz="2400" dirty="0" err="1" smtClean="0"/>
              <a:t>ไวรัส</a:t>
            </a:r>
            <a:r>
              <a:rPr lang="th-TH" sz="2400" dirty="0" smtClean="0"/>
              <a:t>เอดส์</a:t>
            </a:r>
            <a:endParaRPr lang="en-US" sz="2400" dirty="0" smtClean="0"/>
          </a:p>
          <a:p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</a:t>
            </a:r>
            <a:endParaRPr lang="en-US" sz="2800" dirty="0" smtClean="0"/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142976" y="2786058"/>
          <a:ext cx="614366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sz="3200" dirty="0" smtClean="0"/>
              <a:t>กิจกรรมการพัฒนา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๘.</a:t>
            </a:r>
            <a:r>
              <a:rPr lang="th-TH" sz="2400" dirty="0" smtClean="0"/>
              <a:t>  ร้อยละของผู้ติดเชื้อ </a:t>
            </a:r>
            <a:r>
              <a:rPr lang="th-TH" sz="2400" dirty="0" err="1" smtClean="0"/>
              <a:t>เอช</a:t>
            </a:r>
            <a:r>
              <a:rPr lang="th-TH" sz="2400" dirty="0" smtClean="0"/>
              <a:t> ไอ วี และผู้ป่วยเอดส์ที่มี  </a:t>
            </a:r>
            <a:r>
              <a:rPr lang="en-US" sz="2400" dirty="0" smtClean="0"/>
              <a:t>Viral load &gt; </a:t>
            </a:r>
            <a:r>
              <a:rPr lang="th-TH" sz="2400" dirty="0" smtClean="0"/>
              <a:t>๑</a:t>
            </a:r>
            <a:r>
              <a:rPr lang="en-US" sz="2400" dirty="0" smtClean="0"/>
              <a:t>,</a:t>
            </a:r>
            <a:r>
              <a:rPr lang="th-TH" sz="2400" dirty="0" smtClean="0"/>
              <a:t>๐๐๐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             copies</a:t>
            </a:r>
            <a:r>
              <a:rPr lang="th-TH" sz="2400" dirty="0" smtClean="0"/>
              <a:t>/</a:t>
            </a:r>
            <a:r>
              <a:rPr lang="en-US" sz="2400" dirty="0" smtClean="0"/>
              <a:t>ml </a:t>
            </a:r>
            <a:r>
              <a:rPr lang="th-TH" sz="2400" dirty="0" smtClean="0"/>
              <a:t>ที่  ๑๒  เดือนหลังเริ่มยาต้าน</a:t>
            </a:r>
            <a:r>
              <a:rPr lang="th-TH" sz="2400" dirty="0" err="1" smtClean="0"/>
              <a:t>ไวรัส</a:t>
            </a:r>
            <a:r>
              <a:rPr lang="th-TH" sz="2400" dirty="0" smtClean="0"/>
              <a:t>เอดส์</a:t>
            </a:r>
            <a:endParaRPr lang="en-US" sz="2400" dirty="0" smtClean="0"/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5" name="Chart 6"/>
          <p:cNvGraphicFramePr/>
          <p:nvPr/>
        </p:nvGraphicFramePr>
        <p:xfrm>
          <a:off x="1285852" y="2786058"/>
          <a:ext cx="592935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sz="3200" dirty="0" smtClean="0"/>
              <a:t>กิจกรรมการพัฒนา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๙.</a:t>
            </a:r>
            <a:r>
              <a:rPr lang="th-TH" sz="2400" dirty="0" smtClean="0">
                <a:cs typeface="+mn-cs"/>
              </a:rPr>
              <a:t> ร้อยละของผู้ติดเชื้อ </a:t>
            </a:r>
            <a:r>
              <a:rPr lang="th-TH" sz="2400" dirty="0" err="1" smtClean="0">
                <a:cs typeface="+mn-cs"/>
              </a:rPr>
              <a:t>เอช</a:t>
            </a:r>
            <a:r>
              <a:rPr lang="th-TH" sz="2400" dirty="0" smtClean="0">
                <a:cs typeface="+mn-cs"/>
              </a:rPr>
              <a:t> ไอ วี และผู้ป่วยเอดส์ที่ขาดการติดตามรักษา</a:t>
            </a:r>
            <a:endParaRPr lang="en-US" sz="2400" dirty="0" smtClean="0">
              <a:cs typeface="+mn-cs"/>
            </a:endParaRPr>
          </a:p>
          <a:p>
            <a:r>
              <a:rPr lang="th-TH" sz="2400" dirty="0" smtClean="0"/>
              <a:t>              </a:t>
            </a:r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6" name="Chart 4"/>
          <p:cNvGraphicFramePr/>
          <p:nvPr/>
        </p:nvGraphicFramePr>
        <p:xfrm>
          <a:off x="1214414" y="2357430"/>
          <a:ext cx="621510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929486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th-TH" sz="3200" dirty="0" smtClean="0"/>
              <a:t>กิจกรรมการพัฒนา การเข้าถึงบริการ (ต่อ)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   </a:t>
            </a:r>
            <a:r>
              <a:rPr lang="th-TH" sz="2400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+mn-cs"/>
              </a:rPr>
              <a:t>๑๐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.</a:t>
            </a:r>
            <a:r>
              <a:rPr lang="th-TH" sz="2400" dirty="0" smtClean="0">
                <a:cs typeface="+mn-cs"/>
              </a:rPr>
              <a:t>  </a:t>
            </a:r>
            <a:r>
              <a:rPr lang="th-TH" sz="2400" dirty="0" smtClean="0"/>
              <a:t>อัตราการเสียชีวิตของผู้ติดเชื้อ </a:t>
            </a:r>
            <a:r>
              <a:rPr lang="th-TH" sz="2400" dirty="0" err="1" smtClean="0"/>
              <a:t>เอช</a:t>
            </a:r>
            <a:r>
              <a:rPr lang="th-TH" sz="2400" dirty="0" smtClean="0"/>
              <a:t> ไอ วี และผู้ป่วยเอดส์ใน ๑๒ เดือนแรกหลัง   </a:t>
            </a:r>
          </a:p>
          <a:p>
            <a:r>
              <a:rPr lang="th-TH" sz="2400" dirty="0" smtClean="0"/>
              <a:t>                       เริ่มยาต้าน</a:t>
            </a:r>
            <a:r>
              <a:rPr lang="th-TH" sz="2400" dirty="0" err="1" smtClean="0"/>
              <a:t>ไวรัส</a:t>
            </a:r>
            <a:r>
              <a:rPr lang="th-TH" sz="2400" dirty="0" smtClean="0"/>
              <a:t>เอดส์</a:t>
            </a:r>
            <a:endParaRPr lang="en-US" sz="24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aphicFrame>
        <p:nvGraphicFramePr>
          <p:cNvPr id="5" name="Chart 2"/>
          <p:cNvGraphicFramePr/>
          <p:nvPr/>
        </p:nvGraphicFramePr>
        <p:xfrm>
          <a:off x="1500166" y="2643182"/>
          <a:ext cx="657229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    </a:t>
            </a:r>
            <a:r>
              <a:rPr lang="th-TH" b="1" dirty="0" smtClean="0"/>
              <a:t>บทเรียนที่ได้รับ 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71612"/>
            <a:ext cx="864399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  </a:t>
            </a:r>
            <a:r>
              <a:rPr lang="th-TH" sz="2400" dirty="0" smtClean="0">
                <a:latin typeface="+mn-lt"/>
                <a:cs typeface="+mn-cs"/>
              </a:rPr>
              <a:t>ผู้บริหารให้ความสำคัญและให้การสนับสนุนและความร่วมมือของ</a:t>
            </a:r>
            <a:r>
              <a:rPr lang="th-TH" sz="2400" dirty="0" err="1" smtClean="0">
                <a:latin typeface="+mn-lt"/>
                <a:cs typeface="+mn-cs"/>
              </a:rPr>
              <a:t>ทีมสห</a:t>
            </a:r>
            <a:r>
              <a:rPr lang="th-TH" sz="2400" dirty="0" smtClean="0">
                <a:latin typeface="+mn-lt"/>
                <a:cs typeface="+mn-cs"/>
              </a:rPr>
              <a:t>วิชาชีพและแกนนำ  </a:t>
            </a:r>
          </a:p>
          <a:p>
            <a:r>
              <a:rPr lang="th-TH" sz="2400" dirty="0" smtClean="0">
                <a:latin typeface="+mn-lt"/>
                <a:cs typeface="+mn-cs"/>
              </a:rPr>
              <a:t>                 กลุ่มใจร้อยใจ ทำให้การทำงานประสบความสำเร็จ</a:t>
            </a:r>
          </a:p>
          <a:p>
            <a:r>
              <a:rPr lang="th-TH" sz="2400" dirty="0" smtClean="0">
                <a:latin typeface="+mn-lt"/>
                <a:cs typeface="+mn-cs"/>
              </a:rPr>
              <a:t>                 ความล่าช้าในการเข้ามาในระบบการรักษาด้วยยาต้าน</a:t>
            </a:r>
            <a:r>
              <a:rPr lang="th-TH" sz="2400" dirty="0" err="1" smtClean="0">
                <a:latin typeface="+mn-lt"/>
                <a:cs typeface="+mn-cs"/>
              </a:rPr>
              <a:t>ไวรัส</a:t>
            </a:r>
            <a:r>
              <a:rPr lang="th-TH" sz="2400" dirty="0" smtClean="0">
                <a:latin typeface="+mn-lt"/>
                <a:cs typeface="+mn-cs"/>
              </a:rPr>
              <a:t>เอดส์ ทำให้เสียชีวิตเนื่องจาก</a:t>
            </a:r>
            <a:r>
              <a:rPr lang="en-US" sz="2400" dirty="0" smtClean="0">
                <a:latin typeface="+mn-lt"/>
                <a:cs typeface="+mn-cs"/>
              </a:rPr>
              <a:t> </a:t>
            </a:r>
          </a:p>
          <a:p>
            <a:r>
              <a:rPr lang="en-US" sz="2400" dirty="0" smtClean="0">
                <a:latin typeface="+mn-lt"/>
                <a:cs typeface="+mn-cs"/>
              </a:rPr>
              <a:t>            CD</a:t>
            </a:r>
            <a:r>
              <a:rPr lang="th-TH" sz="2400" baseline="-25000" dirty="0" smtClean="0">
                <a:latin typeface="+mn-lt"/>
                <a:cs typeface="+mn-cs"/>
              </a:rPr>
              <a:t>๔</a:t>
            </a:r>
            <a:r>
              <a:rPr lang="th-TH" sz="2400" dirty="0" smtClean="0">
                <a:latin typeface="+mn-lt"/>
                <a:cs typeface="+mn-cs"/>
              </a:rPr>
              <a:t> ต่ำมาก</a:t>
            </a:r>
            <a:endParaRPr lang="en-US" sz="2400" dirty="0" smtClean="0">
              <a:latin typeface="+mn-lt"/>
              <a:cs typeface="+mn-cs"/>
            </a:endParaRPr>
          </a:p>
          <a:p>
            <a:r>
              <a:rPr lang="th-TH" sz="2400" dirty="0" smtClean="0">
                <a:cs typeface="+mn-cs"/>
              </a:rPr>
              <a:t>                 ความสม่ำเสมอในการรับประทานยาต้าน</a:t>
            </a:r>
            <a:r>
              <a:rPr lang="th-TH" sz="2400" dirty="0" err="1" smtClean="0">
                <a:cs typeface="+mn-cs"/>
              </a:rPr>
              <a:t>ไวรัส</a:t>
            </a:r>
            <a:r>
              <a:rPr lang="th-TH" sz="2400" dirty="0" smtClean="0">
                <a:cs typeface="+mn-cs"/>
              </a:rPr>
              <a:t>เอดส์เป็นบทบาทของผู้ป่วยเป็นหลัก โดยมี </a:t>
            </a:r>
          </a:p>
          <a:p>
            <a:r>
              <a:rPr lang="th-TH" sz="2400" dirty="0" smtClean="0">
                <a:cs typeface="+mn-cs"/>
              </a:rPr>
              <a:t>                 จน</a:t>
            </a:r>
            <a:r>
              <a:rPr lang="th-TH" sz="2400" dirty="0" err="1" smtClean="0">
                <a:cs typeface="+mn-cs"/>
              </a:rPr>
              <a:t>ท.สา</a:t>
            </a:r>
            <a:r>
              <a:rPr lang="th-TH" sz="2400" dirty="0" smtClean="0">
                <a:cs typeface="+mn-cs"/>
              </a:rPr>
              <a:t>ธารณสุขและเพื่อนๆ กลุ่มใจร้อยใจเป็นแรงเสริม</a:t>
            </a:r>
            <a:endParaRPr lang="en-US" sz="2400" dirty="0" smtClean="0">
              <a:cs typeface="+mn-cs"/>
            </a:endParaRPr>
          </a:p>
          <a:p>
            <a:r>
              <a:rPr lang="th-TH" sz="2400" dirty="0" smtClean="0">
                <a:cs typeface="+mn-cs"/>
              </a:rPr>
              <a:t>                 ความพร้อมของผู้ป่วย/ครอบครัวเป็นส่วนสำคัญในการรับประทานยาต้าน</a:t>
            </a:r>
            <a:r>
              <a:rPr lang="th-TH" sz="2400" dirty="0" err="1" smtClean="0">
                <a:cs typeface="+mn-cs"/>
              </a:rPr>
              <a:t>ไวรัส</a:t>
            </a:r>
            <a:r>
              <a:rPr lang="th-TH" sz="2400" dirty="0" smtClean="0">
                <a:cs typeface="+mn-cs"/>
              </a:rPr>
              <a:t> เอดส์ที่  </a:t>
            </a:r>
          </a:p>
          <a:p>
            <a:r>
              <a:rPr lang="th-TH" sz="2400" dirty="0" smtClean="0">
                <a:cs typeface="+mn-cs"/>
              </a:rPr>
              <a:t>                 ครบถ้วนและต่อเนื่อง </a:t>
            </a:r>
          </a:p>
          <a:p>
            <a:r>
              <a:rPr lang="th-TH" sz="2400" dirty="0" smtClean="0">
                <a:cs typeface="+mn-cs"/>
              </a:rPr>
              <a:t>                 ตัวชี้วัด และ </a:t>
            </a:r>
            <a:r>
              <a:rPr lang="en-US" sz="2400" dirty="0" smtClean="0">
                <a:cs typeface="+mn-cs"/>
              </a:rPr>
              <a:t>Clinical Tracer </a:t>
            </a:r>
            <a:r>
              <a:rPr lang="th-TH" sz="2400" dirty="0" smtClean="0">
                <a:cs typeface="+mn-cs"/>
              </a:rPr>
              <a:t>เป็นเครื่องมือที่ใช้การพัฒนาคุณภาพเข้ากับการปฏิบัติงาน  </a:t>
            </a:r>
          </a:p>
          <a:p>
            <a:r>
              <a:rPr lang="th-TH" sz="2400" dirty="0" smtClean="0">
                <a:cs typeface="+mn-cs"/>
              </a:rPr>
              <a:t>                 ประจำในการวิเคราะห์สถานการณ์และทบทวนตรวจสอบผลลัพธ์</a:t>
            </a:r>
          </a:p>
          <a:p>
            <a:r>
              <a:rPr lang="th-TH" sz="2400" dirty="0" smtClean="0">
                <a:cs typeface="+mn-cs"/>
              </a:rPr>
              <a:t>                 การแลกเปลี่ยนเรียนรู้ระหว่างสมาชิกกลุ่มใจร้อย ทำให้มีกำลังใจในการรักษา   </a:t>
            </a:r>
            <a:endParaRPr lang="en-US" sz="2400" dirty="0" smtClean="0">
              <a:cs typeface="+mn-cs"/>
            </a:endParaRPr>
          </a:p>
          <a:p>
            <a:r>
              <a:rPr lang="en-US" sz="2800" dirty="0" smtClean="0">
                <a:cs typeface="+mn-cs"/>
              </a:rPr>
              <a:t> </a:t>
            </a:r>
          </a:p>
          <a:p>
            <a:pPr lvl="0"/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6" name="หน้ายิ้ม 5"/>
          <p:cNvSpPr/>
          <p:nvPr/>
        </p:nvSpPr>
        <p:spPr>
          <a:xfrm>
            <a:off x="500034" y="1785926"/>
            <a:ext cx="42862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หน้ายิ้ม 6"/>
          <p:cNvSpPr/>
          <p:nvPr/>
        </p:nvSpPr>
        <p:spPr>
          <a:xfrm>
            <a:off x="500034" y="2571744"/>
            <a:ext cx="428628" cy="357190"/>
          </a:xfrm>
          <a:prstGeom prst="smileyFac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หน้ายิ้ม 7"/>
          <p:cNvSpPr/>
          <p:nvPr/>
        </p:nvSpPr>
        <p:spPr>
          <a:xfrm>
            <a:off x="500034" y="3286124"/>
            <a:ext cx="428628" cy="357190"/>
          </a:xfrm>
          <a:prstGeom prst="smileyFac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หน้ายิ้ม 8"/>
          <p:cNvSpPr/>
          <p:nvPr/>
        </p:nvSpPr>
        <p:spPr>
          <a:xfrm>
            <a:off x="500034" y="4000504"/>
            <a:ext cx="428628" cy="357190"/>
          </a:xfrm>
          <a:prstGeom prst="smileyFac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หน้ายิ้ม 9"/>
          <p:cNvSpPr/>
          <p:nvPr/>
        </p:nvSpPr>
        <p:spPr>
          <a:xfrm>
            <a:off x="500034" y="5429264"/>
            <a:ext cx="428628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หน้ายิ้ม 10"/>
          <p:cNvSpPr/>
          <p:nvPr/>
        </p:nvSpPr>
        <p:spPr>
          <a:xfrm>
            <a:off x="500034" y="4714884"/>
            <a:ext cx="428628" cy="357190"/>
          </a:xfrm>
          <a:prstGeom prst="smileyFac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    </a:t>
            </a:r>
            <a:r>
              <a:rPr lang="th-TH" b="1" dirty="0" smtClean="0"/>
              <a:t>บทเรียนที่ได้รับ 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1571613"/>
            <a:ext cx="864399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800" b="1" dirty="0" smtClean="0"/>
              <a:t>                 แผนการพัฒนาต่อเนื่อง </a:t>
            </a:r>
            <a:endParaRPr lang="en-US" sz="2800" dirty="0" smtClean="0"/>
          </a:p>
          <a:p>
            <a:endParaRPr lang="en-US" sz="2800" dirty="0" smtClean="0"/>
          </a:p>
          <a:p>
            <a:pPr lvl="0"/>
            <a:r>
              <a:rPr lang="th-TH" sz="2800" dirty="0" smtClean="0"/>
              <a:t>                พัฒนาเครือข่ายชุมชนในการค้นหาประชาชนกลุ่มเสี่ยงเชิงรุกเพื่อค้นหา</a:t>
            </a:r>
          </a:p>
          <a:p>
            <a:pPr lvl="0"/>
            <a:r>
              <a:rPr lang="th-TH" sz="2800" dirty="0" smtClean="0"/>
              <a:t>                ผู้ป่วยรายใหม่ เพิ่มการเข้าถึงยาต้าน</a:t>
            </a:r>
            <a:r>
              <a:rPr lang="th-TH" sz="2800" dirty="0" err="1" smtClean="0"/>
              <a:t>ไวรัส</a:t>
            </a:r>
            <a:r>
              <a:rPr lang="th-TH" sz="2800" dirty="0" smtClean="0"/>
              <a:t>เอดส์โดยเร็วเพื่อลดอัตราการเสียชีวิต</a:t>
            </a:r>
            <a:endParaRPr lang="en-US" sz="2800" dirty="0" smtClean="0"/>
          </a:p>
          <a:p>
            <a:r>
              <a:rPr lang="th-TH" sz="2800" dirty="0" smtClean="0"/>
              <a:t>                พัฒนาศักยภาพแกนนำจิตอาสา</a:t>
            </a:r>
            <a:r>
              <a:rPr lang="th-TH" sz="2800" dirty="0" err="1" smtClean="0"/>
              <a:t>และอสม.</a:t>
            </a:r>
            <a:r>
              <a:rPr lang="th-TH" sz="2800" dirty="0" smtClean="0"/>
              <a:t> เชี่ยวชาญในดูแลผู้ป่วยเอดส์ในชุมชน   </a:t>
            </a:r>
          </a:p>
          <a:p>
            <a:r>
              <a:rPr lang="th-TH" sz="2800" dirty="0" smtClean="0"/>
              <a:t>                เพื่อติดตามเยี่ยมบ้านร่วมกับทีมกลุ่มใจร้อยใจ</a:t>
            </a:r>
          </a:p>
          <a:p>
            <a:pPr lvl="0"/>
            <a:r>
              <a:rPr lang="th-TH" sz="2800" dirty="0" smtClean="0">
                <a:cs typeface="+mn-cs"/>
              </a:rPr>
              <a:t>                </a:t>
            </a:r>
            <a:r>
              <a:rPr lang="th-TH" sz="2800" dirty="0" smtClean="0">
                <a:latin typeface="TH SarabunPSK" pitchFamily="34" charset="-34"/>
                <a:ea typeface="Adobe Gothic Std B" charset="-128"/>
                <a:cs typeface="+mn-cs"/>
              </a:rPr>
              <a:t>รณรงค์และส่งเสริมให้ประชาชนในพื้นที่เข้าถึงบริการตรวจหาเชื้อ </a:t>
            </a:r>
            <a:r>
              <a:rPr lang="th-TH" sz="2800" dirty="0" err="1" smtClean="0">
                <a:latin typeface="TH SarabunPSK" pitchFamily="34" charset="-34"/>
                <a:ea typeface="Adobe Gothic Std B" charset="-128"/>
                <a:cs typeface="+mn-cs"/>
              </a:rPr>
              <a:t>เอช</a:t>
            </a:r>
            <a:r>
              <a:rPr lang="th-TH" sz="2800" dirty="0" smtClean="0">
                <a:latin typeface="TH SarabunPSK" pitchFamily="34" charset="-34"/>
                <a:ea typeface="Adobe Gothic Std B" charset="-128"/>
                <a:cs typeface="+mn-cs"/>
              </a:rPr>
              <a:t> ไอ วี </a:t>
            </a:r>
          </a:p>
          <a:p>
            <a:r>
              <a:rPr lang="th-TH" sz="2800" dirty="0" smtClean="0">
                <a:latin typeface="TH SarabunPSK" pitchFamily="34" charset="-34"/>
                <a:cs typeface="+mn-cs"/>
              </a:rPr>
              <a:t>                อย่างต่อเนื่อง</a:t>
            </a:r>
          </a:p>
          <a:p>
            <a:r>
              <a:rPr lang="th-TH" sz="2800" dirty="0" smtClean="0">
                <a:latin typeface="TH SarabunPSK" pitchFamily="34" charset="-34"/>
                <a:cs typeface="+mn-cs"/>
              </a:rPr>
              <a:t>                </a:t>
            </a:r>
            <a:r>
              <a:rPr lang="th-TH" sz="2800" dirty="0" smtClean="0"/>
              <a:t>พัฒนาศักยภาพ</a:t>
            </a:r>
            <a:r>
              <a:rPr lang="th-TH" sz="2800" dirty="0" err="1" smtClean="0"/>
              <a:t>ทีมสห</a:t>
            </a:r>
            <a:r>
              <a:rPr lang="th-TH" sz="2800" dirty="0" smtClean="0"/>
              <a:t>วิชาชีพในการดูแลผู้ติดเชื้อ </a:t>
            </a:r>
            <a:r>
              <a:rPr lang="th-TH" sz="2800" dirty="0" err="1" smtClean="0"/>
              <a:t>เอช</a:t>
            </a:r>
            <a:r>
              <a:rPr lang="th-TH" sz="2800" dirty="0" smtClean="0"/>
              <a:t> ไอ วี และผู้ป่วยเอดส์ได้</a:t>
            </a:r>
          </a:p>
          <a:p>
            <a:r>
              <a:rPr lang="th-TH" sz="2800" dirty="0" smtClean="0"/>
              <a:t>                อย่างมีคุณภาพ</a:t>
            </a:r>
            <a:endParaRPr lang="en-US" sz="2800" dirty="0" smtClean="0"/>
          </a:p>
          <a:p>
            <a:pPr lvl="0"/>
            <a:endParaRPr lang="th-TH" sz="2800" dirty="0" smtClean="0">
              <a:latin typeface="TH SarabunPSK" pitchFamily="34" charset="-34"/>
              <a:cs typeface="+mn-cs"/>
            </a:endParaRPr>
          </a:p>
          <a:p>
            <a:pPr lvl="0"/>
            <a:endParaRPr lang="th-TH" sz="4400" dirty="0" smtClean="0">
              <a:latin typeface="Arial" pitchFamily="34" charset="0"/>
              <a:cs typeface="+mn-cs"/>
            </a:endParaRPr>
          </a:p>
          <a:p>
            <a:r>
              <a:rPr lang="th-TH" sz="2800" dirty="0" smtClean="0">
                <a:cs typeface="+mn-cs"/>
              </a:rPr>
              <a:t>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8" name="หน้ายิ้ม 7"/>
          <p:cNvSpPr/>
          <p:nvPr/>
        </p:nvSpPr>
        <p:spPr>
          <a:xfrm>
            <a:off x="571472" y="2571744"/>
            <a:ext cx="42862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หน้ายิ้ม 8"/>
          <p:cNvSpPr/>
          <p:nvPr/>
        </p:nvSpPr>
        <p:spPr>
          <a:xfrm>
            <a:off x="571472" y="3357562"/>
            <a:ext cx="42862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หน้ายิ้ม 6"/>
          <p:cNvSpPr/>
          <p:nvPr/>
        </p:nvSpPr>
        <p:spPr>
          <a:xfrm>
            <a:off x="642910" y="4286256"/>
            <a:ext cx="42862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หน้ายิ้ม 9"/>
          <p:cNvSpPr/>
          <p:nvPr/>
        </p:nvSpPr>
        <p:spPr>
          <a:xfrm>
            <a:off x="642910" y="5072074"/>
            <a:ext cx="42862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857224" y="1142984"/>
            <a:ext cx="792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</a:t>
            </a:r>
            <a:r>
              <a:rPr lang="th-TH" sz="2800" dirty="0" smtClean="0"/>
              <a:t>      </a:t>
            </a:r>
            <a:endParaRPr lang="en-US" sz="2800" dirty="0" smtClean="0"/>
          </a:p>
          <a:p>
            <a:r>
              <a:rPr lang="th-TH" sz="2800" dirty="0" smtClean="0"/>
              <a:t> </a:t>
            </a:r>
            <a:r>
              <a:rPr lang="th-TH" sz="2800" b="1" dirty="0" smtClean="0">
                <a:cs typeface="+mn-cs"/>
              </a:rPr>
              <a:t>การติดต่อกับทีมงาน</a:t>
            </a:r>
            <a:r>
              <a:rPr lang="en-US" sz="2800" b="1" dirty="0" smtClean="0">
                <a:cs typeface="+mn-cs"/>
              </a:rPr>
              <a:t>  </a:t>
            </a:r>
            <a:endParaRPr lang="en-US" sz="2800" dirty="0" smtClean="0">
              <a:cs typeface="+mn-cs"/>
            </a:endParaRPr>
          </a:p>
          <a:p>
            <a:r>
              <a:rPr lang="th-TH" sz="2800" dirty="0" smtClean="0">
                <a:cs typeface="+mn-cs"/>
              </a:rPr>
              <a:t>      นางสาวอนงค์ อรุณรุ่ง งานเอดส์ </a:t>
            </a:r>
          </a:p>
          <a:p>
            <a:r>
              <a:rPr lang="th-TH" sz="2800" dirty="0" smtClean="0">
                <a:cs typeface="+mn-cs"/>
              </a:rPr>
              <a:t>      โรงพยาบาลลาดบัวหลวง อำเภอลาดบัวหลวง จังหวัดพระนครศรีอยุธยา    รหัสไปรษณีย์  ๑๓๒๓๐ </a:t>
            </a:r>
          </a:p>
          <a:p>
            <a:r>
              <a:rPr lang="th-TH" sz="2800" dirty="0" smtClean="0">
                <a:cs typeface="+mn-cs"/>
              </a:rPr>
              <a:t>       เบอร์โทรศัพท์ ๐๓๕-๓๗๙๐๙๔ ๐๘๙-๕๓๗๙๐๕๔ </a:t>
            </a:r>
            <a:endParaRPr lang="en-US" sz="2800" dirty="0" smtClean="0">
              <a:cs typeface="+mn-cs"/>
            </a:endParaRPr>
          </a:p>
          <a:p>
            <a:r>
              <a:rPr lang="en-US" sz="2800" dirty="0" smtClean="0">
                <a:cs typeface="+mn-cs"/>
              </a:rPr>
              <a:t>     email : </a:t>
            </a:r>
            <a:r>
              <a:rPr lang="en-US" sz="2800" u="sng" dirty="0" smtClean="0">
                <a:cs typeface="+mn-cs"/>
                <a:hlinkClick r:id="rId2"/>
              </a:rPr>
              <a:t>anongarooonroong@hotmail.com</a:t>
            </a:r>
            <a:endParaRPr lang="en-US" sz="2800" dirty="0" smtClean="0">
              <a:cs typeface="+mn-cs"/>
            </a:endParaRPr>
          </a:p>
          <a:p>
            <a:r>
              <a:rPr lang="en-US" sz="2800" dirty="0" smtClean="0">
                <a:cs typeface="+mn-cs"/>
              </a:rPr>
              <a:t> </a:t>
            </a:r>
          </a:p>
          <a:p>
            <a:r>
              <a:rPr lang="th-TH" sz="2800" dirty="0" smtClean="0">
                <a:cs typeface="+mn-cs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514600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5938" y="4286250"/>
            <a:ext cx="5715000" cy="936625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th-TH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  ขอขอบคุณค่ะ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5286375"/>
            <a:ext cx="3525848" cy="576263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  <a:buFontTx/>
              <a:buNone/>
              <a:defRPr/>
            </a:pPr>
            <a:r>
              <a:rPr lang="th-TH" sz="8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Irene" charset="-34"/>
                <a:cs typeface="PSL Irene" charset="-34"/>
              </a:rPr>
              <a:t>  </a:t>
            </a:r>
            <a:r>
              <a:rPr lang="th-TH" sz="8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สวัสดี</a:t>
            </a:r>
          </a:p>
        </p:txBody>
      </p:sp>
      <p:pic>
        <p:nvPicPr>
          <p:cNvPr id="77829" name="Picture 5" descr="kitty_singing_on_fenc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49275"/>
            <a:ext cx="3600450" cy="345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7215238" cy="882633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th-TH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</a:t>
            </a:r>
            <a:r>
              <a:rPr lang="th-TH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สมาชิกทีม</a:t>
            </a:r>
            <a:endParaRPr lang="th-TH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214554"/>
            <a:ext cx="8858312" cy="350046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     </a:t>
            </a:r>
          </a:p>
          <a:p>
            <a:pPr>
              <a:buNone/>
            </a:pPr>
            <a:r>
              <a:rPr lang="th-TH" dirty="0" smtClean="0"/>
              <a:t>    </a:t>
            </a:r>
            <a:r>
              <a:rPr lang="th-TH" dirty="0" err="1" smtClean="0"/>
              <a:t>น.พ.</a:t>
            </a:r>
            <a:r>
              <a:rPr lang="th-TH" dirty="0" smtClean="0"/>
              <a:t> ณรงค์ ถวิลวิสาร	  แพทย์ศาสตร์		นายแพทย์เชี่ยวชาญ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    นาง</a:t>
            </a:r>
            <a:r>
              <a:rPr lang="th-TH" dirty="0" err="1" smtClean="0"/>
              <a:t>พงศิ</a:t>
            </a:r>
            <a:r>
              <a:rPr lang="th-TH" dirty="0" smtClean="0"/>
              <a:t>ยา </a:t>
            </a:r>
            <a:r>
              <a:rPr lang="th-TH" dirty="0" err="1" smtClean="0"/>
              <a:t>รัตน</a:t>
            </a:r>
            <a:r>
              <a:rPr lang="th-TH" dirty="0" smtClean="0"/>
              <a:t>จรรยา	  เภสัชศาสตร์		เภสัชกรชำนาญการ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    นายเอกลักษณ์ ด้วงทอง</a:t>
            </a:r>
            <a:r>
              <a:rPr lang="en-US" dirty="0" smtClean="0"/>
              <a:t>	  </a:t>
            </a:r>
            <a:r>
              <a:rPr lang="th-TH" dirty="0" smtClean="0"/>
              <a:t>ป. วิทยาศาสตร์การแพทย์	จน</a:t>
            </a:r>
            <a:r>
              <a:rPr lang="th-TH" dirty="0" err="1" smtClean="0"/>
              <a:t>ท.วิ</a:t>
            </a:r>
            <a:r>
              <a:rPr lang="th-TH" dirty="0" smtClean="0"/>
              <a:t>ทยาศาสตร์การแพทย์ปฏิบัติการ  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    นางสาวอนงค์ อรุณรุ่ง	  </a:t>
            </a:r>
            <a:r>
              <a:rPr lang="th-TH" dirty="0" err="1" smtClean="0"/>
              <a:t>พยาบาลศา</a:t>
            </a:r>
            <a:r>
              <a:rPr lang="th-TH" dirty="0" smtClean="0"/>
              <a:t>สตรมหาบัณฑิต	พยาบาลวิชาชีพชำนาญการ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    นางสาวเสาวลักษณ์ </a:t>
            </a:r>
            <a:r>
              <a:rPr lang="th-TH" dirty="0" err="1" smtClean="0"/>
              <a:t>ธี</a:t>
            </a:r>
            <a:r>
              <a:rPr lang="th-TH" dirty="0" smtClean="0"/>
              <a:t>ระจันทร์  คุรุศาสตร์		พนักงานบันทึกข้อมูล                                              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    นางสาวรินนา  สุขสาลี</a:t>
            </a:r>
            <a:r>
              <a:rPr lang="en-US" dirty="0" smtClean="0"/>
              <a:t>	  </a:t>
            </a:r>
            <a:r>
              <a:rPr lang="th-TH" dirty="0" smtClean="0"/>
              <a:t>มัธยมศึกษาตอนต้น		แกนนำกลุ่มใจร้อยใจ</a:t>
            </a:r>
            <a:endParaRPr lang="en-US" dirty="0" smtClean="0"/>
          </a:p>
        </p:txBody>
      </p:sp>
      <p:sp>
        <p:nvSpPr>
          <p:cNvPr id="4" name="หน้ายิ้ม 3"/>
          <p:cNvSpPr/>
          <p:nvPr/>
        </p:nvSpPr>
        <p:spPr>
          <a:xfrm>
            <a:off x="214282" y="2786058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หน้ายิ้ม 4"/>
          <p:cNvSpPr/>
          <p:nvPr/>
        </p:nvSpPr>
        <p:spPr>
          <a:xfrm>
            <a:off x="214282" y="4071942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หน้ายิ้ม 5"/>
          <p:cNvSpPr/>
          <p:nvPr/>
        </p:nvSpPr>
        <p:spPr>
          <a:xfrm>
            <a:off x="214282" y="3643314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หน้ายิ้ม 6"/>
          <p:cNvSpPr/>
          <p:nvPr/>
        </p:nvSpPr>
        <p:spPr>
          <a:xfrm>
            <a:off x="214282" y="3214686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หน้ายิ้ม 7"/>
          <p:cNvSpPr/>
          <p:nvPr/>
        </p:nvSpPr>
        <p:spPr>
          <a:xfrm>
            <a:off x="214282" y="4572008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หน้ายิ้ม 8"/>
          <p:cNvSpPr/>
          <p:nvPr/>
        </p:nvSpPr>
        <p:spPr>
          <a:xfrm>
            <a:off x="214282" y="5000636"/>
            <a:ext cx="285752" cy="2000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86808" cy="88263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               </a:t>
            </a:r>
            <a:r>
              <a:rPr lang="th-TH" sz="4000" dirty="0" smtClean="0">
                <a:solidFill>
                  <a:schemeClr val="tx1"/>
                </a:solidFill>
              </a:rPr>
              <a:t>เป้าหมาย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000240"/>
            <a:ext cx="8286808" cy="442915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3200" dirty="0" smtClean="0"/>
              <a:t>    </a:t>
            </a:r>
            <a:r>
              <a:rPr lang="th-TH" b="0" dirty="0" smtClean="0"/>
              <a:t>เพื่อเพิ่มจำนวนการเข้าถึงระบบบริการผู้ติดเชื้อ </a:t>
            </a:r>
            <a:r>
              <a:rPr lang="th-TH" b="0" dirty="0" err="1" smtClean="0"/>
              <a:t>เอช</a:t>
            </a:r>
            <a:r>
              <a:rPr lang="th-TH" b="0" dirty="0" smtClean="0"/>
              <a:t> ไอ วีและผู้ป่วยเอดส์ มากกว่า ๔๐๐ คน</a:t>
            </a:r>
            <a:endParaRPr lang="en-US" b="0" dirty="0" smtClean="0"/>
          </a:p>
          <a:p>
            <a:pPr>
              <a:buNone/>
            </a:pPr>
            <a:r>
              <a:rPr lang="th-TH" b="0" dirty="0" smtClean="0"/>
              <a:t>          เพื่อเพิ่มระดับ </a:t>
            </a:r>
            <a:r>
              <a:rPr lang="en-US" b="0" dirty="0" smtClean="0"/>
              <a:t>CD4 Median </a:t>
            </a:r>
            <a:r>
              <a:rPr lang="th-TH" b="0" dirty="0" smtClean="0"/>
              <a:t>มากกว่า ๙๐ </a:t>
            </a:r>
            <a:r>
              <a:rPr lang="en-US" b="0" dirty="0" smtClean="0"/>
              <a:t>cells                                                </a:t>
            </a:r>
            <a:r>
              <a:rPr lang="th-TH" b="0" dirty="0" smtClean="0"/>
              <a:t>   </a:t>
            </a:r>
            <a:endParaRPr lang="en-US" b="0" dirty="0" smtClean="0"/>
          </a:p>
          <a:p>
            <a:pPr>
              <a:buNone/>
            </a:pPr>
            <a:r>
              <a:rPr lang="th-TH" b="0" dirty="0" smtClean="0"/>
              <a:t>          เพื่อลดจำนวนผู้ติดเชื้อ </a:t>
            </a:r>
            <a:r>
              <a:rPr lang="th-TH" b="0" dirty="0" err="1" smtClean="0"/>
              <a:t>เอช</a:t>
            </a:r>
            <a:r>
              <a:rPr lang="th-TH" b="0" dirty="0" smtClean="0"/>
              <a:t> ไอ วี และผู้ป่วยเอดส์ที่มี </a:t>
            </a:r>
            <a:r>
              <a:rPr lang="en-US" b="0" dirty="0" smtClean="0"/>
              <a:t> Viral load &gt; 50   </a:t>
            </a:r>
          </a:p>
          <a:p>
            <a:pPr>
              <a:buNone/>
            </a:pPr>
            <a:r>
              <a:rPr lang="en-US" b="0" dirty="0" smtClean="0"/>
              <a:t>           copies</a:t>
            </a:r>
            <a:r>
              <a:rPr lang="th-TH" b="0" dirty="0" smtClean="0"/>
              <a:t>/</a:t>
            </a:r>
            <a:r>
              <a:rPr lang="en-US" b="0" dirty="0" smtClean="0"/>
              <a:t>ml </a:t>
            </a:r>
            <a:r>
              <a:rPr lang="th-TH" b="0" dirty="0" smtClean="0"/>
              <a:t>ที่  ๑๒ เดือนหลังเริ่มยาต้าน</a:t>
            </a:r>
            <a:r>
              <a:rPr lang="th-TH" b="0" dirty="0" err="1" smtClean="0"/>
              <a:t>ไวรัส</a:t>
            </a:r>
            <a:r>
              <a:rPr lang="th-TH" b="0" dirty="0" smtClean="0"/>
              <a:t>เอดส์ น้อยกว่าร้อยละ ๒.๖๖</a:t>
            </a:r>
            <a:endParaRPr lang="en-US" b="0" dirty="0" smtClean="0"/>
          </a:p>
          <a:p>
            <a:pPr>
              <a:buNone/>
            </a:pPr>
            <a:r>
              <a:rPr lang="th-TH" b="0" dirty="0" smtClean="0"/>
              <a:t>          อัตราการเสียชีวิตของผู้ติดเชื้อ </a:t>
            </a:r>
            <a:r>
              <a:rPr lang="th-TH" b="0" dirty="0" err="1" smtClean="0"/>
              <a:t>เอช</a:t>
            </a:r>
            <a:r>
              <a:rPr lang="th-TH" b="0" dirty="0" smtClean="0"/>
              <a:t> ไอ วี และผู้ป่วยเอดส์ใน ๑๒ เดือนแรกหลังเริ่มยา</a:t>
            </a:r>
            <a:endParaRPr lang="en-US" b="0" dirty="0" smtClean="0"/>
          </a:p>
          <a:p>
            <a:pPr>
              <a:buNone/>
            </a:pPr>
            <a:r>
              <a:rPr lang="th-TH" b="0" dirty="0" smtClean="0"/>
              <a:t>          ต้าน</a:t>
            </a:r>
            <a:r>
              <a:rPr lang="th-TH" b="0" dirty="0" err="1" smtClean="0"/>
              <a:t>ไวรัส</a:t>
            </a:r>
            <a:r>
              <a:rPr lang="th-TH" b="0" dirty="0" smtClean="0"/>
              <a:t>เอดส์น้อยกว่าร้อยละ ๒.๖๐ </a:t>
            </a:r>
            <a:endParaRPr lang="en-US" b="0" dirty="0" smtClean="0"/>
          </a:p>
          <a:p>
            <a:pPr>
              <a:buNone/>
            </a:pPr>
            <a:r>
              <a:rPr lang="th-TH" dirty="0" smtClean="0"/>
              <a:t>                        </a:t>
            </a:r>
            <a:r>
              <a:rPr lang="th-TH" b="0" dirty="0" smtClean="0"/>
              <a:t>ระยะเวลาดำเนินการ ๑ ปี </a:t>
            </a:r>
          </a:p>
          <a:p>
            <a:pPr>
              <a:buNone/>
            </a:pPr>
            <a:r>
              <a:rPr lang="th-TH" b="0" dirty="0" smtClean="0"/>
              <a:t>                        พื้นที่ดำเนินการ อำเภอลาดบัวหลวง จังหวัดพระนครศรีอยุธยา</a:t>
            </a:r>
            <a:endParaRPr lang="en-US" b="0" dirty="0" smtClean="0"/>
          </a:p>
          <a:p>
            <a:pPr>
              <a:buNone/>
            </a:pPr>
            <a:r>
              <a:rPr lang="th-TH" dirty="0" smtClean="0"/>
              <a:t> </a:t>
            </a:r>
            <a:endParaRPr lang="en-US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th-TH" sz="3200" b="0" dirty="0" smtClean="0">
                <a:latin typeface="Cordia New" pitchFamily="34" charset="-34"/>
                <a:cs typeface="Cordia New" pitchFamily="34" charset="-34"/>
              </a:rPr>
              <a:t>                        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b="0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b="0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3200" b="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คำบรรยายแบบลูกศรสี่ทิศ 4"/>
          <p:cNvSpPr/>
          <p:nvPr/>
        </p:nvSpPr>
        <p:spPr>
          <a:xfrm>
            <a:off x="642910" y="2071678"/>
            <a:ext cx="500066" cy="35719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คำบรรยายแบบลูกศรสี่ทิศ 5"/>
          <p:cNvSpPr/>
          <p:nvPr/>
        </p:nvSpPr>
        <p:spPr>
          <a:xfrm>
            <a:off x="642910" y="2500306"/>
            <a:ext cx="500066" cy="35719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คำบรรยายแบบลูกศรสี่ทิศ 6"/>
          <p:cNvSpPr/>
          <p:nvPr/>
        </p:nvSpPr>
        <p:spPr>
          <a:xfrm>
            <a:off x="642910" y="3786190"/>
            <a:ext cx="500066" cy="35719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ออ</a:t>
            </a:r>
            <a:endParaRPr lang="th-TH" dirty="0"/>
          </a:p>
        </p:txBody>
      </p:sp>
      <p:sp>
        <p:nvSpPr>
          <p:cNvPr id="8" name="คำบรรยายแบบลูกศรสี่ทิศ 7"/>
          <p:cNvSpPr/>
          <p:nvPr/>
        </p:nvSpPr>
        <p:spPr>
          <a:xfrm>
            <a:off x="642910" y="3000372"/>
            <a:ext cx="500066" cy="35719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คำบรรยายแบบลูกศรสี่ทิศ 8"/>
          <p:cNvSpPr/>
          <p:nvPr/>
        </p:nvSpPr>
        <p:spPr>
          <a:xfrm>
            <a:off x="1857356" y="4714884"/>
            <a:ext cx="500066" cy="35719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คำบรรยายแบบลูกศรสี่ทิศ 9"/>
          <p:cNvSpPr/>
          <p:nvPr/>
        </p:nvSpPr>
        <p:spPr>
          <a:xfrm>
            <a:off x="1857356" y="5214950"/>
            <a:ext cx="500066" cy="35719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7143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+mn-cs"/>
              </a:rPr>
              <a:t>ปัญหาและสาเหตุ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714488"/>
            <a:ext cx="8143932" cy="4500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  </a:t>
            </a:r>
            <a:r>
              <a:rPr lang="th-TH" b="0" dirty="0" smtClean="0">
                <a:latin typeface="Cordia New" pitchFamily="34" charset="-34"/>
              </a:rPr>
              <a:t>นับเป็นประวัติศาสตร์ที่มนุษยชาติต้องสูญเสียชีวิตเป็นจำนวนมากเมื่อเกิดการแพร่ระบาดของ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>
                <a:latin typeface="Cordia New" pitchFamily="34" charset="-34"/>
              </a:rPr>
              <a:t>      โรคเอดส์ จังหวัดพระนครศรีอยุธยามีผู้ป่วยเอดส์ จำนวน ๕</a:t>
            </a:r>
            <a:r>
              <a:rPr lang="en-US" b="0" dirty="0" smtClean="0">
                <a:latin typeface="Cordia New" pitchFamily="34" charset="-34"/>
              </a:rPr>
              <a:t>,</a:t>
            </a:r>
            <a:r>
              <a:rPr lang="th-TH" b="0" dirty="0" smtClean="0">
                <a:latin typeface="Cordia New" pitchFamily="34" charset="-34"/>
              </a:rPr>
              <a:t>๐๒๑ ราย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>
                <a:latin typeface="Cordia New" pitchFamily="34" charset="-34"/>
              </a:rPr>
              <a:t>      </a:t>
            </a:r>
            <a:r>
              <a:rPr lang="th-TH" b="0" dirty="0" smtClean="0">
                <a:solidFill>
                  <a:schemeClr val="tx1"/>
                </a:solidFill>
                <a:latin typeface="Cordia New" pitchFamily="34" charset="-34"/>
              </a:rPr>
              <a:t>พ.ศ. ๒๕๕๘ ประเทศไทยเข้าสู่ประชาคมเศรษฐกิจอาเซียน จะมีการเคลื่อนย้ายประชากร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>
                <a:solidFill>
                  <a:schemeClr val="tx1"/>
                </a:solidFill>
                <a:latin typeface="Cordia New" pitchFamily="34" charset="-34"/>
              </a:rPr>
              <a:t>      จำนวนมาก อาจทำให้คนไทยมีความเสี่ยงในการเกิดการแพร่ระบาดของโรคเอดส์มากขึ้น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>
                <a:latin typeface="Cordia New" pitchFamily="34" charset="-34"/>
              </a:rPr>
              <a:t>      </a:t>
            </a:r>
            <a:r>
              <a:rPr lang="th-TH" b="0" dirty="0" smtClean="0"/>
              <a:t>การคาดประมาณการณ์ จำนวนผู้ติดเชื้อรายใหม่ ปี ๒๕๕๕-๒๕๕๙ ด้วย </a:t>
            </a:r>
            <a:r>
              <a:rPr lang="en-US" b="0" dirty="0" smtClean="0"/>
              <a:t>AIDS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0" dirty="0" smtClean="0"/>
              <a:t>       Epidemic Model  </a:t>
            </a:r>
            <a:r>
              <a:rPr lang="th-TH" b="0" dirty="0" smtClean="0"/>
              <a:t>พบว่า จำนวน ๔๓๐</a:t>
            </a:r>
            <a:r>
              <a:rPr lang="en-US" b="0" dirty="0" smtClean="0"/>
              <a:t>,</a:t>
            </a:r>
            <a:r>
              <a:rPr lang="th-TH" b="0" dirty="0" smtClean="0"/>
              <a:t>๔๐๐ คน ถ่ายทอดเชื้อจากการมี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/>
              <a:t>      เพศสัมพันธ์จากชายรักชาย พนักงานบริการ  ผู้ใช้สารเสพติด</a:t>
            </a:r>
            <a:r>
              <a:rPr lang="th-TH" b="0" dirty="0" smtClean="0">
                <a:latin typeface="Cordia New" pitchFamily="34" charset="-34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>
                <a:latin typeface="Cordia New" pitchFamily="34" charset="-34"/>
              </a:rPr>
              <a:t>      </a:t>
            </a:r>
            <a:r>
              <a:rPr lang="th-TH" b="0" dirty="0" smtClean="0"/>
              <a:t>กระทรวงสาธารณสุขได้กำหนดแผนยุทธศาสตร์ร่วมกันยุติเอดส์(</a:t>
            </a:r>
            <a:r>
              <a:rPr lang="en-US" b="0" dirty="0" smtClean="0"/>
              <a:t>Ending AIDS</a:t>
            </a:r>
            <a:r>
              <a:rPr lang="th-TH" b="0" dirty="0" smtClean="0"/>
              <a:t>) มุ่งสู่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/>
              <a:t>      “เป้าหมายที่เป็นศูนย์”  (</a:t>
            </a:r>
            <a:r>
              <a:rPr lang="en-US" b="0" dirty="0" smtClean="0"/>
              <a:t>Getting to Zero</a:t>
            </a:r>
            <a:r>
              <a:rPr lang="th-TH" b="0" dirty="0" smtClean="0"/>
              <a:t>) ภายใต้กรอบแนวคิด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/>
              <a:t>            </a:t>
            </a:r>
            <a:r>
              <a:rPr lang="en-US" b="0" dirty="0" smtClean="0"/>
              <a:t> Reach </a:t>
            </a:r>
            <a:r>
              <a:rPr lang="th-TH" b="0" dirty="0" smtClean="0"/>
              <a:t>(เข้าถึง) </a:t>
            </a:r>
            <a:r>
              <a:rPr lang="en-US" b="0" dirty="0" smtClean="0"/>
              <a:t>                  Recruit </a:t>
            </a:r>
            <a:r>
              <a:rPr lang="th-TH" b="0" dirty="0" smtClean="0"/>
              <a:t>(นำกลุ่มเป้าหมายเข้าสู่บริการ) </a:t>
            </a:r>
            <a:endParaRPr lang="en-US" b="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b="0" dirty="0" smtClean="0"/>
              <a:t>              Test </a:t>
            </a:r>
            <a:r>
              <a:rPr lang="th-TH" b="0" dirty="0" smtClean="0"/>
              <a:t>(ตรวจหาการติดเชื้อ) </a:t>
            </a:r>
            <a:r>
              <a:rPr lang="en-US" b="0" dirty="0" smtClean="0"/>
              <a:t>        Treat </a:t>
            </a:r>
            <a:r>
              <a:rPr lang="th-TH" b="0" dirty="0" smtClean="0"/>
              <a:t>(รักษาด้วยยาต้าน)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b="0" dirty="0" smtClean="0"/>
              <a:t>             </a:t>
            </a:r>
            <a:r>
              <a:rPr lang="en-US" b="0" dirty="0" smtClean="0"/>
              <a:t>Retain </a:t>
            </a:r>
            <a:r>
              <a:rPr lang="th-TH" b="0" dirty="0" smtClean="0"/>
              <a:t>(ทำให้คงอยู่ในระบบ) </a:t>
            </a:r>
            <a:endParaRPr lang="th-TH" b="0" dirty="0" smtClean="0">
              <a:latin typeface="Cordia New" pitchFamily="34" charset="-34"/>
            </a:endParaRPr>
          </a:p>
        </p:txBody>
      </p:sp>
      <p:sp>
        <p:nvSpPr>
          <p:cNvPr id="6" name="พระอาทิตย์ 5"/>
          <p:cNvSpPr/>
          <p:nvPr/>
        </p:nvSpPr>
        <p:spPr>
          <a:xfrm>
            <a:off x="642910" y="1785926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พระอาทิตย์ 6"/>
          <p:cNvSpPr/>
          <p:nvPr/>
        </p:nvSpPr>
        <p:spPr>
          <a:xfrm>
            <a:off x="642910" y="2500306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พระอาทิตย์ 7"/>
          <p:cNvSpPr/>
          <p:nvPr/>
        </p:nvSpPr>
        <p:spPr>
          <a:xfrm>
            <a:off x="642910" y="3214686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พระอาทิตย์ 8"/>
          <p:cNvSpPr/>
          <p:nvPr/>
        </p:nvSpPr>
        <p:spPr>
          <a:xfrm>
            <a:off x="642910" y="4357694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785818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         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+mn-cs"/>
              </a:rPr>
              <a:t>ปัญหาและสาเหตุ</a:t>
            </a: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+mn-cs"/>
              </a:rPr>
              <a:t>  </a:t>
            </a:r>
            <a:r>
              <a:rPr lang="th-TH" sz="3200" dirty="0" smtClean="0">
                <a:solidFill>
                  <a:schemeClr val="tx1"/>
                </a:solidFill>
                <a:latin typeface="Cordia New" pitchFamily="34" charset="-34"/>
                <a:cs typeface="+mn-cs"/>
              </a:rPr>
              <a:t>(ต่อ)</a:t>
            </a: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+mn-cs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+mn-cs"/>
              </a:rPr>
            </a:br>
            <a:endParaRPr lang="th-TH" sz="3200" dirty="0" smtClean="0">
              <a:cs typeface="+mn-cs"/>
            </a:endParaRPr>
          </a:p>
        </p:txBody>
      </p:sp>
      <p:sp>
        <p:nvSpPr>
          <p:cNvPr id="19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429264"/>
          </a:xfrm>
        </p:spPr>
        <p:txBody>
          <a:bodyPr/>
          <a:lstStyle/>
          <a:p>
            <a:pPr>
              <a:buFontTx/>
              <a:buNone/>
            </a:pPr>
            <a:r>
              <a:rPr lang="th-TH" dirty="0" smtClean="0"/>
              <a:t>      </a:t>
            </a:r>
            <a:r>
              <a:rPr lang="th-TH" b="0" dirty="0" smtClean="0"/>
              <a:t>ประเมินคุณภาพบริการผู้ติดเชื้อ</a:t>
            </a:r>
            <a:r>
              <a:rPr lang="th-TH" b="0" dirty="0" err="1" smtClean="0"/>
              <a:t>เอช</a:t>
            </a:r>
            <a:r>
              <a:rPr lang="th-TH" b="0" dirty="0" smtClean="0"/>
              <a:t>ไอวีและผู้ป่วยเอดส์ตามตัวชี้วัดและ </a:t>
            </a:r>
            <a:r>
              <a:rPr lang="en-US" b="0" dirty="0" smtClean="0"/>
              <a:t>Clinical Tracer</a:t>
            </a:r>
            <a:r>
              <a:rPr lang="th-TH" b="0" dirty="0" smtClean="0"/>
              <a:t>  </a:t>
            </a:r>
          </a:p>
          <a:p>
            <a:pPr>
              <a:buFontTx/>
              <a:buNone/>
            </a:pPr>
            <a:r>
              <a:rPr lang="th-TH" b="0" dirty="0" smtClean="0"/>
              <a:t>      พบเป็นปัญหาการเข้าถึงระบบบริการ กระบวนการดูแลรักษายังไม่ได้มาตรฐานและเกิดภาวะดื้อยา      </a:t>
            </a:r>
          </a:p>
          <a:p>
            <a:pPr>
              <a:buFontTx/>
              <a:buNone/>
            </a:pPr>
            <a:r>
              <a:rPr lang="th-TH" b="0" dirty="0" smtClean="0"/>
              <a:t>      การพัฒนาระบบบริการผู้ติดเชื้อ </a:t>
            </a:r>
            <a:r>
              <a:rPr lang="th-TH" b="0" dirty="0" err="1" smtClean="0"/>
              <a:t>เอช</a:t>
            </a:r>
            <a:r>
              <a:rPr lang="th-TH" b="0" dirty="0" smtClean="0"/>
              <a:t> ไอ วีและผู้ป่วยเอดส์อย่างต่อเนื่อง ปี ๒๕๕๖- ๒๕๕๘</a:t>
            </a:r>
          </a:p>
          <a:p>
            <a:pPr>
              <a:buFontTx/>
              <a:buNone/>
            </a:pPr>
            <a:r>
              <a:rPr lang="th-TH" dirty="0" smtClean="0"/>
              <a:t>  </a:t>
            </a:r>
          </a:p>
          <a:p>
            <a:pPr>
              <a:buFontTx/>
              <a:buNone/>
            </a:pPr>
            <a:endParaRPr lang="th-TH" dirty="0" smtClean="0"/>
          </a:p>
          <a:p>
            <a:pPr>
              <a:buFontTx/>
              <a:buNone/>
            </a:pPr>
            <a:endParaRPr lang="th-TH" dirty="0" smtClean="0"/>
          </a:p>
          <a:p>
            <a:pPr>
              <a:buFontTx/>
              <a:buNone/>
            </a:pPr>
            <a:r>
              <a:rPr lang="th-TH" dirty="0" smtClean="0"/>
              <a:t>            </a:t>
            </a:r>
          </a:p>
          <a:p>
            <a:pPr>
              <a:buFontTx/>
              <a:buNone/>
            </a:pPr>
            <a:r>
              <a:rPr lang="th-TH" dirty="0" smtClean="0"/>
              <a:t>      </a:t>
            </a:r>
          </a:p>
        </p:txBody>
      </p:sp>
      <p:sp>
        <p:nvSpPr>
          <p:cNvPr id="5" name="พระอาทิตย์ 4"/>
          <p:cNvSpPr/>
          <p:nvPr/>
        </p:nvSpPr>
        <p:spPr>
          <a:xfrm>
            <a:off x="428596" y="1428736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พระอาทิตย์ 5"/>
          <p:cNvSpPr/>
          <p:nvPr/>
        </p:nvSpPr>
        <p:spPr>
          <a:xfrm>
            <a:off x="428596" y="2285992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>
            <a:off x="4214810" y="257174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42976" y="3143248"/>
            <a:ext cx="700092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ระยะที่ ๑ การพัฒนาการเข้าถึงระบบบริการ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57224" y="5857892"/>
            <a:ext cx="750099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ระยะที่ ๓ การพัฒนาการรับยาอย่างต่อเนื่องและคงอยู่ใน</a:t>
            </a:r>
            <a:r>
              <a:rPr lang="th-TH" sz="2400" dirty="0" err="1" smtClean="0">
                <a:solidFill>
                  <a:schemeClr val="tx1"/>
                </a:solidFill>
              </a:rPr>
              <a:t>ระบบบ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5720" y="4429132"/>
            <a:ext cx="857256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th-TH" sz="2400" dirty="0" smtClean="0">
                <a:solidFill>
                  <a:schemeClr val="tx1"/>
                </a:solidFill>
              </a:rPr>
              <a:t>ระยะที่ ๒ การพัฒนาเพิ่มความครอบคลุมในการดูแลรักษาด้วยยาต้าน</a:t>
            </a:r>
            <a:r>
              <a:rPr lang="th-TH" sz="2400" dirty="0" err="1" smtClean="0">
                <a:solidFill>
                  <a:schemeClr val="tx1"/>
                </a:solidFill>
              </a:rPr>
              <a:t>ไวรัส</a:t>
            </a:r>
            <a:r>
              <a:rPr lang="th-TH" sz="2400" dirty="0" smtClean="0">
                <a:solidFill>
                  <a:schemeClr val="tx1"/>
                </a:solidFill>
              </a:rPr>
              <a:t>เอดส์และป้องกันภาวะดื้อยา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4214810" y="385762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ลง 14"/>
          <p:cNvSpPr/>
          <p:nvPr/>
        </p:nvSpPr>
        <p:spPr>
          <a:xfrm>
            <a:off x="4214810" y="528638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858048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</a:rPr>
              <a:t>ปัญหาและสาเหตุ</a:t>
            </a: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(ต่อ)</a:t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2048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857364"/>
            <a:ext cx="8143932" cy="4286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th-TH" sz="2800" dirty="0" smtClean="0"/>
              <a:t>    </a:t>
            </a:r>
            <a:r>
              <a:rPr lang="th-TH" sz="2800" b="0" dirty="0" smtClean="0"/>
              <a:t>จากการวิเคราะห์สาเหตุ</a:t>
            </a:r>
          </a:p>
          <a:p>
            <a:pPr>
              <a:buFontTx/>
              <a:buNone/>
            </a:pPr>
            <a:r>
              <a:rPr lang="th-TH" sz="2800" b="0" dirty="0" smtClean="0"/>
              <a:t>          การเข้าถึงยากในกลุ่มประชากรกลุ่มเสี่ยง เช่น ชายรักชาย หญิงบริการ</a:t>
            </a:r>
          </a:p>
          <a:p>
            <a:pPr>
              <a:buFontTx/>
              <a:buNone/>
            </a:pPr>
            <a:r>
              <a:rPr lang="th-TH" sz="2800" b="0" dirty="0" smtClean="0"/>
              <a:t>          กลุ่มผู้ใช้สารเสพติด</a:t>
            </a:r>
          </a:p>
          <a:p>
            <a:pPr>
              <a:buFontTx/>
              <a:buNone/>
            </a:pPr>
            <a:r>
              <a:rPr lang="th-TH" sz="2800" b="0" dirty="0" smtClean="0"/>
              <a:t>          การเข้ามาในการรักษาด้วยยาต้าน</a:t>
            </a:r>
            <a:r>
              <a:rPr lang="th-TH" sz="2800" b="0" dirty="0" err="1" smtClean="0"/>
              <a:t>ไวรัส</a:t>
            </a:r>
            <a:r>
              <a:rPr lang="th-TH" sz="2800" b="0" dirty="0" smtClean="0"/>
              <a:t>เอดส์ที่ล่าช้า ทำให้ผู้ป่วยเอดส์    </a:t>
            </a:r>
          </a:p>
          <a:p>
            <a:pPr>
              <a:buFontTx/>
              <a:buNone/>
            </a:pPr>
            <a:r>
              <a:rPr lang="th-TH" sz="2800" b="0" dirty="0" smtClean="0"/>
              <a:t>          เสียชีวิตเนื่องจาก</a:t>
            </a:r>
            <a:r>
              <a:rPr lang="en-US" sz="2800" b="0" dirty="0" smtClean="0"/>
              <a:t> CD</a:t>
            </a:r>
            <a:r>
              <a:rPr lang="th-TH" sz="2800" b="0" baseline="-25000" dirty="0" smtClean="0"/>
              <a:t>๔</a:t>
            </a:r>
            <a:r>
              <a:rPr lang="th-TH" sz="2800" b="0" dirty="0" smtClean="0"/>
              <a:t> ต่ำมาก</a:t>
            </a:r>
          </a:p>
          <a:p>
            <a:pPr>
              <a:buFontTx/>
              <a:buNone/>
            </a:pPr>
            <a:r>
              <a:rPr lang="th-TH" sz="2800" b="0" dirty="0" smtClean="0"/>
              <a:t>          กระบวนการดูแลรักษายังไม่ได้มาตรฐานและเกิดภาวะดื้อยา</a:t>
            </a:r>
          </a:p>
          <a:p>
            <a:pPr>
              <a:buFontTx/>
              <a:buNone/>
            </a:pPr>
            <a:r>
              <a:rPr lang="th-TH" sz="2800" b="0" dirty="0" smtClean="0"/>
              <a:t>          การที่รับประทานยาต้าน</a:t>
            </a:r>
            <a:r>
              <a:rPr lang="th-TH" sz="2800" b="0" dirty="0" err="1" smtClean="0"/>
              <a:t>ไวรัส</a:t>
            </a:r>
            <a:r>
              <a:rPr lang="th-TH" sz="2800" b="0" dirty="0" smtClean="0"/>
              <a:t>เอดส์ที่ยาวนาน ขาดวินัยในการ</a:t>
            </a:r>
          </a:p>
          <a:p>
            <a:pPr>
              <a:buFontTx/>
              <a:buNone/>
            </a:pPr>
            <a:r>
              <a:rPr lang="th-TH" sz="2800" b="0" dirty="0" smtClean="0"/>
              <a:t>          รับประทานยา</a:t>
            </a:r>
            <a:endParaRPr lang="en-US" sz="2800" b="0" dirty="0" smtClean="0">
              <a:latin typeface="Cordia New" pitchFamily="34" charset="-34"/>
            </a:endParaRPr>
          </a:p>
          <a:p>
            <a:pPr>
              <a:buNone/>
            </a:pPr>
            <a:r>
              <a:rPr lang="th-TH" sz="2800" b="0" dirty="0" smtClean="0">
                <a:latin typeface="Cordia New" pitchFamily="34" charset="-34"/>
                <a:cs typeface="Cordia New" pitchFamily="34" charset="-34"/>
              </a:rPr>
              <a:t>      </a:t>
            </a:r>
            <a:endParaRPr lang="en-US" sz="28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พระอาทิตย์ 13"/>
          <p:cNvSpPr/>
          <p:nvPr/>
        </p:nvSpPr>
        <p:spPr>
          <a:xfrm>
            <a:off x="1000100" y="4572008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พระอาทิตย์ 14"/>
          <p:cNvSpPr/>
          <p:nvPr/>
        </p:nvSpPr>
        <p:spPr>
          <a:xfrm>
            <a:off x="928662" y="2571744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พระอาทิตย์ 6"/>
          <p:cNvSpPr/>
          <p:nvPr/>
        </p:nvSpPr>
        <p:spPr>
          <a:xfrm>
            <a:off x="1000100" y="5143512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พระอาทิตย์ 7"/>
          <p:cNvSpPr/>
          <p:nvPr/>
        </p:nvSpPr>
        <p:spPr>
          <a:xfrm>
            <a:off x="1000100" y="3571876"/>
            <a:ext cx="357190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858048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 </a:t>
            </a:r>
            <a:b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</a:t>
            </a:r>
            <a:r>
              <a:rPr lang="th-TH" sz="3200" dirty="0" smtClean="0"/>
              <a:t>กิจกรรมการพัฒนา การเข้าถึงบริการ</a:t>
            </a:r>
            <a:br>
              <a:rPr lang="th-TH" sz="3200" dirty="0" smtClean="0"/>
            </a:b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28596" y="2285992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                     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Calibri" pitchFamily="34" charset="0"/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ประชุมทีมเพื่อวางแนวทางในการดูแลผู้ติดเชื้อ </a:t>
            </a:r>
            <a:r>
              <a:rPr lang="th-TH" sz="2800" dirty="0" err="1" smtClean="0">
                <a:cs typeface="+mn-cs"/>
              </a:rPr>
              <a:t>เอช</a:t>
            </a:r>
            <a:r>
              <a:rPr lang="th-TH" sz="2800" dirty="0" smtClean="0">
                <a:cs typeface="+mn-cs"/>
              </a:rPr>
              <a:t> ไอ วี และผู้ป่วยเอดส์</a:t>
            </a:r>
          </a:p>
          <a:p>
            <a:pPr lvl="0"/>
            <a:r>
              <a:rPr lang="th-TH" sz="2800" dirty="0" smtClean="0">
                <a:cs typeface="+mn-cs"/>
              </a:rPr>
              <a:t>          และกำหนดนโยบาย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      </a:t>
            </a: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  <a:r>
              <a:rPr lang="th-TH" sz="2800" dirty="0" smtClean="0">
                <a:cs typeface="+mn-cs"/>
              </a:rPr>
              <a:t>จัดทำ </a:t>
            </a:r>
            <a:r>
              <a:rPr lang="en-US" sz="2800" dirty="0" smtClean="0">
                <a:cs typeface="+mn-cs"/>
              </a:rPr>
              <a:t>Clinical tracer </a:t>
            </a:r>
            <a:r>
              <a:rPr lang="th-TH" sz="2800" dirty="0" smtClean="0">
                <a:cs typeface="+mn-cs"/>
              </a:rPr>
              <a:t>งานเอดส์เพื่อทบทวน วิเคราะห์และวางแผน</a:t>
            </a:r>
          </a:p>
          <a:p>
            <a:pPr lvl="0"/>
            <a:r>
              <a:rPr lang="th-TH" sz="2800" dirty="0" smtClean="0">
                <a:cs typeface="+mn-cs"/>
              </a:rPr>
              <a:t>          แนวทางการดูแลดูแลผู้ติดเชื้อ </a:t>
            </a:r>
            <a:r>
              <a:rPr lang="th-TH" sz="2800" dirty="0" err="1" smtClean="0">
                <a:cs typeface="+mn-cs"/>
              </a:rPr>
              <a:t>เอช</a:t>
            </a:r>
            <a:r>
              <a:rPr lang="th-TH" sz="2800" dirty="0" smtClean="0">
                <a:cs typeface="+mn-cs"/>
              </a:rPr>
              <a:t> ไอ วี และผู้ป่วยเอดส์</a:t>
            </a:r>
          </a:p>
          <a:p>
            <a:r>
              <a:rPr lang="th-TH" sz="2800" dirty="0" smtClean="0">
                <a:cs typeface="+mn-cs"/>
              </a:rPr>
              <a:t>          </a:t>
            </a:r>
            <a:r>
              <a:rPr lang="th-TH" sz="2800" dirty="0" smtClean="0"/>
              <a:t>จัดตั้งเครือข่ายสนับสนุนการเข้าถึงถุงยางอนามัยและสารหล่อลื่น เช่น รพ.สต. </a:t>
            </a:r>
          </a:p>
          <a:p>
            <a:r>
              <a:rPr lang="th-TH" sz="2800" dirty="0" smtClean="0"/>
              <a:t>          ร้านขายยา</a:t>
            </a:r>
          </a:p>
          <a:p>
            <a:r>
              <a:rPr lang="th-TH" sz="2800" dirty="0" smtClean="0"/>
              <a:t>          </a:t>
            </a:r>
            <a:r>
              <a:rPr lang="en-US" sz="2800" dirty="0" smtClean="0"/>
              <a:t>Mapping </a:t>
            </a:r>
            <a:r>
              <a:rPr lang="th-TH" sz="2800" dirty="0" smtClean="0"/>
              <a:t>ร้านอาหารในอำเภอลาดบัวหลวง</a:t>
            </a:r>
          </a:p>
          <a:p>
            <a:r>
              <a:rPr lang="th-TH" sz="2800" dirty="0" smtClean="0"/>
              <a:t>          อบรมให้ความรู้ในกลุ่มนักเรียน เยาวชน กลุ่มผู้ใช้สารเสพติดและประชาชนทั่วไป</a:t>
            </a:r>
            <a:endParaRPr lang="en-US" sz="2800" dirty="0" smtClean="0"/>
          </a:p>
          <a:p>
            <a:endParaRPr lang="th-TH" sz="2800" dirty="0" smtClean="0"/>
          </a:p>
          <a:p>
            <a:pPr lvl="0"/>
            <a:endParaRPr lang="th-TH" sz="2800" dirty="0" smtClean="0">
              <a:cs typeface="+mn-cs"/>
            </a:endParaRPr>
          </a:p>
          <a:p>
            <a:pPr lvl="0"/>
            <a:r>
              <a:rPr lang="th-TH" sz="2800" dirty="0" smtClean="0">
                <a:cs typeface="+mn-cs"/>
              </a:rPr>
              <a:t>          </a:t>
            </a:r>
            <a:endParaRPr lang="en-US" sz="2800" dirty="0" smtClean="0">
              <a:cs typeface="+mn-cs"/>
            </a:endParaRPr>
          </a:p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alibri" pitchFamily="34" charset="0"/>
                <a:cs typeface="+mn-cs"/>
              </a:rPr>
              <a:t> </a:t>
            </a:r>
          </a:p>
          <a:p>
            <a:pPr lvl="0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2" name="ดาว 6 แฉก 11"/>
          <p:cNvSpPr/>
          <p:nvPr/>
        </p:nvSpPr>
        <p:spPr>
          <a:xfrm>
            <a:off x="571472" y="2857496"/>
            <a:ext cx="285752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4429124" y="1285860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ดาว 6 แฉก 14"/>
          <p:cNvSpPr/>
          <p:nvPr/>
        </p:nvSpPr>
        <p:spPr>
          <a:xfrm>
            <a:off x="571472" y="4572008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ดาว 6 แฉก 15"/>
          <p:cNvSpPr/>
          <p:nvPr/>
        </p:nvSpPr>
        <p:spPr>
          <a:xfrm>
            <a:off x="571472" y="3714752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86050" y="1857364"/>
            <a:ext cx="371477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Calibri" pitchFamily="34" charset="0"/>
              </a:rPr>
              <a:t>Reach-Recruit</a:t>
            </a:r>
            <a:endParaRPr lang="th-TH" dirty="0"/>
          </a:p>
        </p:txBody>
      </p:sp>
      <p:sp>
        <p:nvSpPr>
          <p:cNvPr id="18" name="ดาว 6 แฉก 17"/>
          <p:cNvSpPr/>
          <p:nvPr/>
        </p:nvSpPr>
        <p:spPr>
          <a:xfrm>
            <a:off x="571472" y="5357826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6 แฉก 9"/>
          <p:cNvSpPr/>
          <p:nvPr/>
        </p:nvSpPr>
        <p:spPr>
          <a:xfrm>
            <a:off x="571472" y="5857892"/>
            <a:ext cx="357190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0430" y="142852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+mn-cs"/>
              </a:rPr>
              <a:t>    Reach  - Recruit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pic>
        <p:nvPicPr>
          <p:cNvPr id="5" name="รูปภาพ 4" descr="C:\Users\Administrator\Desktop\งานส่งHAรพ.ลาดบัวหลวง\20151106_1409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2762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1" descr="20140701_1139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7554" y="785794"/>
            <a:ext cx="2676525" cy="1924050"/>
          </a:xfrm>
          <a:prstGeom prst="rect">
            <a:avLst/>
          </a:prstGeom>
        </p:spPr>
      </p:pic>
      <p:pic>
        <p:nvPicPr>
          <p:cNvPr id="7" name="รูปภาพ 0" descr="20140627_134121_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2928934"/>
            <a:ext cx="2762250" cy="1762125"/>
          </a:xfrm>
          <a:prstGeom prst="rect">
            <a:avLst/>
          </a:prstGeom>
        </p:spPr>
      </p:pic>
      <p:pic>
        <p:nvPicPr>
          <p:cNvPr id="8" name="รูปภาพ 3" descr="รณรงค์เรื่องเอดส์ _804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5074" y="785794"/>
            <a:ext cx="2714625" cy="1928826"/>
          </a:xfrm>
          <a:prstGeom prst="rect">
            <a:avLst/>
          </a:prstGeom>
        </p:spPr>
      </p:pic>
      <p:pic>
        <p:nvPicPr>
          <p:cNvPr id="9" name="รูปภาพ 8" descr="C:\Users\Administrator\Desktop\รูปงานเอดส์\762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928934"/>
            <a:ext cx="2762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รูปภาพ 9" descr="C:\Users\Administrator\Desktop\762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928934"/>
            <a:ext cx="27146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รูปภาพ 10" descr="C:\Users\Administrator\Desktop\80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4786322"/>
            <a:ext cx="2905126" cy="181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รูปภาพ 11" descr="C:\Users\Administrator\Desktop\capture-20160706-135248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4786322"/>
            <a:ext cx="3114675" cy="189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cloud_skipp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_skipper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_skipp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_skipp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_skipp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_skipp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_skipp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_skipp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_skipp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5368</TotalTime>
  <Words>2101</Words>
  <Application>Microsoft PowerPoint</Application>
  <PresentationFormat>นำเสนอทางหน้าจอ (4:3)</PresentationFormat>
  <Paragraphs>365</Paragraphs>
  <Slides>28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12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41" baseType="lpstr">
      <vt:lpstr>Arial</vt:lpstr>
      <vt:lpstr>Angsana New</vt:lpstr>
      <vt:lpstr>Eurostile</vt:lpstr>
      <vt:lpstr>PSL Kittithada</vt:lpstr>
      <vt:lpstr>Cordia New</vt:lpstr>
      <vt:lpstr>AngsanaUPC</vt:lpstr>
      <vt:lpstr>TH SarabunPSK</vt:lpstr>
      <vt:lpstr>Calibri</vt:lpstr>
      <vt:lpstr>Times New Roman</vt:lpstr>
      <vt:lpstr>Adobe Gothic Std B</vt:lpstr>
      <vt:lpstr>PSL Irene</vt:lpstr>
      <vt:lpstr>Impact</vt:lpstr>
      <vt:lpstr>cloud_skipper</vt:lpstr>
      <vt:lpstr>ภาพนิ่ง 1</vt:lpstr>
      <vt:lpstr>  ชื่อผลงาน/โครงการพัฒนา                                   </vt:lpstr>
      <vt:lpstr>                                     สมาชิกทีม</vt:lpstr>
      <vt:lpstr>                        เป้าหมาย</vt:lpstr>
      <vt:lpstr>ปัญหาและสาเหตุ</vt:lpstr>
      <vt:lpstr>                            ปัญหาและสาเหตุ  (ต่อ) </vt:lpstr>
      <vt:lpstr>                     ปัญหาและสาเหตุ (ต่อ) </vt:lpstr>
      <vt:lpstr>                                  กิจกรรมการพัฒนา การเข้าถึงบริการ  </vt:lpstr>
      <vt:lpstr>ภาพนิ่ง 9</vt:lpstr>
      <vt:lpstr>                               กิจกรรมการพัฒนา การเข้าถึงบริการ (ต่อ)  </vt:lpstr>
      <vt:lpstr>ภาพนิ่ง 11</vt:lpstr>
      <vt:lpstr>                               กิจกรรมการพัฒนา การเข้าถึงบริการ (ต่อ)  </vt:lpstr>
      <vt:lpstr>ภาพนิ่ง 13</vt:lpstr>
      <vt:lpstr>                               กิจกรรมการพัฒนา การเข้าถึงบริการ (ต่อ)  </vt:lpstr>
      <vt:lpstr>ภาพนิ่ง 15</vt:lpstr>
      <vt:lpstr>                                  กิจกรรมการพัฒนา การเข้าถึงบริการ  </vt:lpstr>
      <vt:lpstr>                                กิจกรรมการพัฒนา การเข้าถึงบริการ (ต่อ)  </vt:lpstr>
      <vt:lpstr>                                กิจกรรมการพัฒนา การเข้าถึงบริการ (ต่อ)  </vt:lpstr>
      <vt:lpstr>                              กิจกรรมการพัฒนา การเข้าถึงบริการ (ต่อ)  </vt:lpstr>
      <vt:lpstr>                               กิจกรรมการพัฒนา การเข้าถึงบริการ (ต่อ)  </vt:lpstr>
      <vt:lpstr>                               กิจกรรมการพัฒนา การเข้าถึงบริการ (ต่อ)  </vt:lpstr>
      <vt:lpstr>                               กิจกรรมการพัฒนา การเข้าถึงบริการ (ต่อ)  </vt:lpstr>
      <vt:lpstr>                               กิจกรรมการพัฒนา การเข้าถึงบริการ (ต่อ)  </vt:lpstr>
      <vt:lpstr>                               กิจกรรมการพัฒนา การเข้าถึงบริการ (ต่อ)  </vt:lpstr>
      <vt:lpstr>                                        บทเรียนที่ได้รับ   </vt:lpstr>
      <vt:lpstr>                                        บทเรียนที่ได้รับ   </vt:lpstr>
      <vt:lpstr>ภาพนิ่ง 27</vt:lpstr>
      <vt:lpstr>   ขอขอบคุณค่ะ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Skipper</dc:title>
  <dc:creator>COMTR</dc:creator>
  <cp:lastModifiedBy>KKD Windows 7 V.3</cp:lastModifiedBy>
  <cp:revision>955</cp:revision>
  <dcterms:created xsi:type="dcterms:W3CDTF">2006-03-18T17:06:56Z</dcterms:created>
  <dcterms:modified xsi:type="dcterms:W3CDTF">2016-07-08T07:33:07Z</dcterms:modified>
</cp:coreProperties>
</file>