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sldIdLst>
    <p:sldId id="398" r:id="rId3"/>
    <p:sldId id="399" r:id="rId4"/>
    <p:sldId id="397" r:id="rId5"/>
    <p:sldId id="400" r:id="rId6"/>
    <p:sldId id="380" r:id="rId7"/>
    <p:sldId id="392" r:id="rId8"/>
    <p:sldId id="426" r:id="rId9"/>
    <p:sldId id="401" r:id="rId10"/>
    <p:sldId id="393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7" r:id="rId24"/>
    <p:sldId id="418" r:id="rId25"/>
    <p:sldId id="419" r:id="rId26"/>
    <p:sldId id="420" r:id="rId27"/>
    <p:sldId id="421" r:id="rId28"/>
    <p:sldId id="427" r:id="rId29"/>
    <p:sldId id="428" r:id="rId30"/>
    <p:sldId id="402" r:id="rId31"/>
    <p:sldId id="403" r:id="rId32"/>
    <p:sldId id="394" r:id="rId33"/>
    <p:sldId id="395" r:id="rId34"/>
    <p:sldId id="425" r:id="rId35"/>
    <p:sldId id="39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00"/>
    <a:srgbClr val="FF33CC"/>
    <a:srgbClr val="008000"/>
    <a:srgbClr val="0000CC"/>
    <a:srgbClr val="0099FF"/>
    <a:srgbClr val="FF0066"/>
    <a:srgbClr val="006600"/>
    <a:srgbClr val="FF3300"/>
    <a:srgbClr val="000099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213" autoAdjust="0"/>
  </p:normalViewPr>
  <p:slideViewPr>
    <p:cSldViewPr>
      <p:cViewPr varScale="1">
        <p:scale>
          <a:sx n="80" d="100"/>
          <a:sy n="80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5"/>
  <c:chart>
    <c:title>
      <c:tx>
        <c:rich>
          <a:bodyPr/>
          <a:lstStyle/>
          <a:p>
            <a:pPr>
              <a:defRPr/>
            </a:pPr>
            <a:r>
              <a:rPr lang="th-TH"/>
              <a:t>ระดับความพึงพอใจ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3333333333333384E-3"/>
          <c:y val="0.14687500000000001"/>
          <c:w val="0.9541666666666665"/>
          <c:h val="0.68857554133858312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ระดับความพึงพอใจ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ปี56</c:v>
                </c:pt>
                <c:pt idx="1">
                  <c:v>ปี57</c:v>
                </c:pt>
                <c:pt idx="2">
                  <c:v>ปี58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98.8</c:v>
                </c:pt>
                <c:pt idx="1">
                  <c:v>99.990000000000009</c:v>
                </c:pt>
                <c:pt idx="2" formatCode="0.00">
                  <c:v>99.990000000000009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คอลัมน์1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ctr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ปี56</c:v>
                </c:pt>
                <c:pt idx="1">
                  <c:v>ปี57</c:v>
                </c:pt>
                <c:pt idx="2">
                  <c:v>ปี58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คอลัมน์2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ctr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ปี56</c:v>
                </c:pt>
                <c:pt idx="1">
                  <c:v>ปี57</c:v>
                </c:pt>
                <c:pt idx="2">
                  <c:v>ปี58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</c:ser>
        <c:dLbls>
          <c:showVal val="1"/>
        </c:dLbls>
        <c:marker val="1"/>
        <c:axId val="93094656"/>
        <c:axId val="93096192"/>
      </c:lineChart>
      <c:catAx>
        <c:axId val="93094656"/>
        <c:scaling>
          <c:orientation val="minMax"/>
        </c:scaling>
        <c:axPos val="b"/>
        <c:numFmt formatCode="General" sourceLinked="1"/>
        <c:majorTickMark val="none"/>
        <c:tickLblPos val="nextTo"/>
        <c:crossAx val="93096192"/>
        <c:crosses val="autoZero"/>
        <c:auto val="1"/>
        <c:lblAlgn val="ctr"/>
        <c:lblOffset val="100"/>
      </c:catAx>
      <c:valAx>
        <c:axId val="93096192"/>
        <c:scaling>
          <c:orientation val="minMax"/>
        </c:scaling>
        <c:delete val="1"/>
        <c:axPos val="l"/>
        <c:numFmt formatCode="General" sourceLinked="1"/>
        <c:tickLblPos val="none"/>
        <c:crossAx val="930946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2135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4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Sheet1!$B$3</c:f>
              <c:strCache>
                <c:ptCount val="1"/>
                <c:pt idx="0">
                  <c:v>ผลการประเมินความรู้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Sheet1!$A$4:$A$6</c:f>
              <c:strCache>
                <c:ptCount val="3"/>
                <c:pt idx="0">
                  <c:v>ปี56</c:v>
                </c:pt>
                <c:pt idx="1">
                  <c:v>ปี57</c:v>
                </c:pt>
                <c:pt idx="2">
                  <c:v>ปี58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81.53</c:v>
                </c:pt>
                <c:pt idx="1">
                  <c:v>87.66</c:v>
                </c:pt>
                <c:pt idx="2">
                  <c:v>87.76</c:v>
                </c:pt>
              </c:numCache>
            </c:numRef>
          </c:val>
        </c:ser>
        <c:dLbls>
          <c:showVal val="1"/>
        </c:dLbls>
        <c:marker val="1"/>
        <c:axId val="93320704"/>
        <c:axId val="108151168"/>
      </c:lineChart>
      <c:catAx>
        <c:axId val="93320704"/>
        <c:scaling>
          <c:orientation val="minMax"/>
        </c:scaling>
        <c:axPos val="b"/>
        <c:numFmt formatCode="General" sourceLinked="1"/>
        <c:majorTickMark val="none"/>
        <c:tickLblPos val="nextTo"/>
        <c:crossAx val="108151168"/>
        <c:crosses val="autoZero"/>
        <c:auto val="1"/>
        <c:lblAlgn val="ctr"/>
        <c:lblOffset val="100"/>
      </c:catAx>
      <c:valAx>
        <c:axId val="108151168"/>
        <c:scaling>
          <c:orientation val="minMax"/>
        </c:scaling>
        <c:delete val="1"/>
        <c:axPos val="l"/>
        <c:numFmt formatCode="General" sourceLinked="1"/>
        <c:tickLblPos val="none"/>
        <c:crossAx val="933207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3063117110361203"/>
          <c:y val="1.8750102280380421E-2"/>
          <c:w val="0.7449875432237637"/>
          <c:h val="0.13048509224116775"/>
        </c:manualLayout>
      </c:layout>
    </c:legend>
    <c:plotVisOnly val="1"/>
    <c:dispBlanksAs val="gap"/>
  </c:chart>
  <c:txPr>
    <a:bodyPr/>
    <a:lstStyle/>
    <a:p>
      <a:pPr>
        <a:defRPr sz="1834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4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Sheet1!$B$3</c:f>
              <c:strCache>
                <c:ptCount val="1"/>
                <c:pt idx="0">
                  <c:v>ผลการประเมินความรู้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44.60</a:t>
                    </a:r>
                  </a:p>
                </c:rich>
              </c:tx>
              <c:spPr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52.00</a:t>
                    </a:r>
                  </a:p>
                </c:rich>
              </c:tx>
              <c:spPr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56.00</a:t>
                    </a:r>
                  </a:p>
                </c:rich>
              </c:tx>
              <c:spPr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66.00</a:t>
                    </a:r>
                  </a:p>
                </c:rich>
              </c:tx>
              <c:spPr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Sheet1!$A$4:$A$6</c:f>
              <c:strCache>
                <c:ptCount val="3"/>
                <c:pt idx="0">
                  <c:v>ปี56</c:v>
                </c:pt>
                <c:pt idx="1">
                  <c:v>ปี 57</c:v>
                </c:pt>
                <c:pt idx="2">
                  <c:v>ปี58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81.53</c:v>
                </c:pt>
                <c:pt idx="1">
                  <c:v>87.66</c:v>
                </c:pt>
                <c:pt idx="2">
                  <c:v>87.76</c:v>
                </c:pt>
              </c:numCache>
            </c:numRef>
          </c:val>
        </c:ser>
        <c:dLbls/>
        <c:marker val="1"/>
        <c:axId val="110730240"/>
        <c:axId val="110756608"/>
      </c:lineChart>
      <c:catAx>
        <c:axId val="110730240"/>
        <c:scaling>
          <c:orientation val="minMax"/>
        </c:scaling>
        <c:axPos val="b"/>
        <c:numFmt formatCode="General" sourceLinked="1"/>
        <c:majorTickMark val="none"/>
        <c:tickLblPos val="nextTo"/>
        <c:crossAx val="110756608"/>
        <c:crosses val="autoZero"/>
        <c:auto val="1"/>
        <c:lblAlgn val="ctr"/>
        <c:lblOffset val="100"/>
      </c:catAx>
      <c:valAx>
        <c:axId val="110756608"/>
        <c:scaling>
          <c:orientation val="minMax"/>
        </c:scaling>
        <c:delete val="1"/>
        <c:axPos val="l"/>
        <c:numFmt formatCode="General" sourceLinked="1"/>
        <c:tickLblPos val="none"/>
        <c:crossAx val="1107302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3063124628299885"/>
          <c:y val="1.8750139326329334E-2"/>
          <c:w val="0.74498761027593219"/>
          <c:h val="0.13048507854820374"/>
        </c:manualLayout>
      </c:layout>
    </c:legend>
    <c:plotVisOnly val="1"/>
    <c:dispBlanksAs val="gap"/>
  </c:chart>
  <c:txPr>
    <a:bodyPr/>
    <a:lstStyle/>
    <a:p>
      <a:pPr>
        <a:defRPr sz="1924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6.8353890329954703E-2"/>
          <c:y val="2.0033940135286775E-2"/>
          <c:w val="0.66933108307964251"/>
          <c:h val="0.84112657129258961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อัตราการเข้าถึงบริการ</c:v>
                </c:pt>
              </c:strCache>
            </c:strRef>
          </c:tx>
          <c:spPr>
            <a:ln w="50777">
              <a:solidFill>
                <a:srgbClr val="00008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99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3"/>
                <c:pt idx="0">
                  <c:v>ปี 54</c:v>
                </c:pt>
                <c:pt idx="1">
                  <c:v>ปี 55</c:v>
                </c:pt>
                <c:pt idx="2">
                  <c:v>ปี 56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เป้าหมาย</c:v>
                </c:pt>
              </c:strCache>
            </c:strRef>
          </c:tx>
          <c:spPr>
            <a:ln w="50777">
              <a:solidFill>
                <a:srgbClr val="FF00FF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Sheet1!$B$1:$E$1</c:f>
              <c:strCache>
                <c:ptCount val="3"/>
                <c:pt idx="0">
                  <c:v>ปี 54</c:v>
                </c:pt>
                <c:pt idx="1">
                  <c:v>ปี 55</c:v>
                </c:pt>
                <c:pt idx="2">
                  <c:v>ปี 56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/>
        <c:marker val="1"/>
        <c:axId val="117205632"/>
        <c:axId val="117219712"/>
      </c:lineChart>
      <c:catAx>
        <c:axId val="117205632"/>
        <c:scaling>
          <c:orientation val="minMax"/>
        </c:scaling>
        <c:axPos val="b"/>
        <c:numFmt formatCode="General" sourceLinked="1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99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7219712"/>
        <c:crosses val="autoZero"/>
        <c:auto val="1"/>
        <c:lblAlgn val="ctr"/>
        <c:lblOffset val="100"/>
        <c:tickLblSkip val="1"/>
        <c:tickMarkSkip val="1"/>
      </c:catAx>
      <c:valAx>
        <c:axId val="117219712"/>
        <c:scaling>
          <c:orientation val="minMax"/>
        </c:scaling>
        <c:axPos val="l"/>
        <c:majorGridlines>
          <c:spPr>
            <a:ln w="3174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99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7205632"/>
        <c:crosses val="autoZero"/>
        <c:crossBetween val="between"/>
      </c:valAx>
      <c:spPr>
        <a:solidFill>
          <a:srgbClr val="C0C0C0"/>
        </a:solidFill>
        <a:ln w="12694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3589159929619063"/>
          <c:y val="0.4455445370583907"/>
          <c:w val="0.26410828379192025"/>
          <c:h val="0.35522990588519532"/>
        </c:manualLayout>
      </c:layout>
      <c:spPr>
        <a:noFill/>
        <a:ln w="3174">
          <a:solidFill>
            <a:srgbClr val="000000"/>
          </a:solidFill>
          <a:prstDash val="solid"/>
        </a:ln>
      </c:spPr>
      <c:txPr>
        <a:bodyPr/>
        <a:lstStyle/>
        <a:p>
          <a:pPr>
            <a:defRPr sz="2399" b="1" i="0" u="none" strike="noStrike" baseline="0">
              <a:solidFill>
                <a:srgbClr val="000000"/>
              </a:solidFill>
              <a:latin typeface="TH SarabunPSK"/>
              <a:ea typeface="TH SarabunPSK"/>
              <a:cs typeface="TH SarabunPSK"/>
            </a:defRPr>
          </a:pPr>
          <a:endParaRPr lang="en-US"/>
        </a:p>
      </c:txPr>
    </c:legend>
    <c:plotVisOnly val="1"/>
    <c:dispBlanksAs val="gap"/>
  </c:chart>
  <c:spPr>
    <a:solidFill>
      <a:srgbClr val="00B0F0"/>
    </a:solidFill>
    <a:ln>
      <a:noFill/>
    </a:ln>
  </c:spPr>
  <c:txPr>
    <a:bodyPr/>
    <a:lstStyle/>
    <a:p>
      <a:pPr>
        <a:defRPr sz="119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E18B7-5064-4FBC-A2CD-461B5DB21B4B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113C1-684C-4129-8E97-3C9596BD6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376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anose="020B0304020202020204" pitchFamily="34" charset="-34"/>
            </a:endParaRPr>
          </a:p>
        </p:txBody>
      </p:sp>
      <p:sp>
        <p:nvSpPr>
          <p:cNvPr id="922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4F60DD4D-95E6-4D78-8D9B-3F17C8D0B9B2}" type="slidenum"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pPr/>
              <a:t>7</a:t>
            </a:fld>
            <a:endParaRPr lang="th-TH" sz="1200">
              <a:solidFill>
                <a:prstClr val="black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589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641B884-65CE-4B0C-B90F-67996D807D63}" type="slidenum">
              <a:rPr lang="en-US" sz="900"/>
              <a:pPr>
                <a:spcBef>
                  <a:spcPct val="0"/>
                </a:spcBef>
              </a:pPr>
              <a:t>20</a:t>
            </a:fld>
            <a:endParaRPr lang="th-TH" sz="9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586713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7A4B03-CFC8-4251-897B-3E4C58B11A5B}" type="slidenum">
              <a:rPr lang="en-US" sz="900"/>
              <a:pPr>
                <a:spcBef>
                  <a:spcPct val="0"/>
                </a:spcBef>
              </a:pPr>
              <a:t>21</a:t>
            </a:fld>
            <a:endParaRPr lang="th-TH" sz="9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4181872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002771-3CC6-476B-ACFD-41F4A121B0CB}" type="slidenum">
              <a:rPr lang="en-US" sz="900"/>
              <a:pPr>
                <a:spcBef>
                  <a:spcPct val="0"/>
                </a:spcBef>
              </a:pPr>
              <a:t>22</a:t>
            </a:fld>
            <a:endParaRPr lang="th-TH" sz="9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2648297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7C6DFD-8435-4400-8944-75712DA1611D}" type="slidenum">
              <a:rPr lang="en-US" sz="900"/>
              <a:pPr>
                <a:spcBef>
                  <a:spcPct val="0"/>
                </a:spcBef>
              </a:pPr>
              <a:t>24</a:t>
            </a:fld>
            <a:endParaRPr lang="th-TH" sz="9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401782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928F5F-A37A-45BE-B924-DA857179F2A0}" type="slidenum">
              <a:rPr lang="en-US" sz="900"/>
              <a:pPr>
                <a:spcBef>
                  <a:spcPct val="0"/>
                </a:spcBef>
              </a:pPr>
              <a:t>25</a:t>
            </a:fld>
            <a:endParaRPr lang="th-TH" sz="9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270990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0370A4-71F4-4CDB-A479-C4B3476B7238}" type="slidenum">
              <a:rPr lang="en-US" sz="900"/>
              <a:pPr>
                <a:spcBef>
                  <a:spcPct val="0"/>
                </a:spcBef>
              </a:pPr>
              <a:t>26</a:t>
            </a:fld>
            <a:endParaRPr lang="th-TH" sz="9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793904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anose="020B0304020202020204" pitchFamily="34" charset="-34"/>
            </a:endParaRPr>
          </a:p>
        </p:txBody>
      </p:sp>
      <p:sp>
        <p:nvSpPr>
          <p:cNvPr id="922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4F60DD4D-95E6-4D78-8D9B-3F17C8D0B9B2}" type="slidenum"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pPr/>
              <a:t>27</a:t>
            </a:fld>
            <a:endParaRPr lang="th-TH" sz="1200">
              <a:solidFill>
                <a:prstClr val="black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659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14FE1F-9AF9-416E-BF3B-B2DC0E9FA58F}" type="slidenum">
              <a:rPr lang="en-US" sz="900"/>
              <a:pPr>
                <a:spcBef>
                  <a:spcPct val="0"/>
                </a:spcBef>
              </a:pPr>
              <a:t>30</a:t>
            </a:fld>
            <a:endParaRPr lang="th-TH" sz="9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787385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646063-73CD-4E4D-B063-C763EB06A9C2}" type="slidenum">
              <a:rPr lang="en-US" sz="900"/>
              <a:pPr>
                <a:spcBef>
                  <a:spcPct val="0"/>
                </a:spcBef>
              </a:pPr>
              <a:t>33</a:t>
            </a:fld>
            <a:endParaRPr lang="th-TH" sz="9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278008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25C974-6374-4526-AC8E-01ECC8A37FA9}" type="slidenum">
              <a:rPr lang="en-US" sz="900"/>
              <a:pPr>
                <a:spcBef>
                  <a:spcPct val="0"/>
                </a:spcBef>
              </a:pPr>
              <a:t>10</a:t>
            </a:fld>
            <a:endParaRPr lang="th-TH" sz="9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55445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689771-50F0-4FA0-8D0C-7F1A33D44923}" type="slidenum">
              <a:rPr lang="en-US" sz="900"/>
              <a:pPr>
                <a:spcBef>
                  <a:spcPct val="0"/>
                </a:spcBef>
              </a:pPr>
              <a:t>11</a:t>
            </a:fld>
            <a:endParaRPr lang="th-TH" sz="9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2289836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BA462CF-0F52-46CE-BD77-136E294E93ED}" type="slidenum">
              <a:rPr lang="en-US" sz="900"/>
              <a:pPr>
                <a:spcBef>
                  <a:spcPct val="0"/>
                </a:spcBef>
              </a:pPr>
              <a:t>12</a:t>
            </a:fld>
            <a:endParaRPr lang="th-TH" sz="9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336326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2BF986-5235-4183-9CA4-0FDDF39EEAED}" type="slidenum">
              <a:rPr lang="en-US" sz="900"/>
              <a:pPr>
                <a:spcBef>
                  <a:spcPct val="0"/>
                </a:spcBef>
              </a:pPr>
              <a:t>13</a:t>
            </a:fld>
            <a:endParaRPr lang="th-TH" sz="9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971649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1D0A32-6A12-4510-9E45-3D62B9E43758}" type="slidenum">
              <a:rPr lang="en-US" sz="900"/>
              <a:pPr>
                <a:spcBef>
                  <a:spcPct val="0"/>
                </a:spcBef>
              </a:pPr>
              <a:t>14</a:t>
            </a:fld>
            <a:endParaRPr lang="th-TH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374941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12A9D9A-4D2F-4403-955E-A631ED67CF06}" type="slidenum">
              <a:rPr lang="en-US" sz="900"/>
              <a:pPr>
                <a:spcBef>
                  <a:spcPct val="0"/>
                </a:spcBef>
              </a:pPr>
              <a:t>17</a:t>
            </a:fld>
            <a:endParaRPr lang="th-TH" sz="9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477158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82B8CB-2355-4E33-8562-33C7FC359DAE}" type="slidenum">
              <a:rPr lang="en-US" sz="900"/>
              <a:pPr>
                <a:spcBef>
                  <a:spcPct val="0"/>
                </a:spcBef>
              </a:pPr>
              <a:t>18</a:t>
            </a:fld>
            <a:endParaRPr lang="th-TH" sz="9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918163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540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54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36A2EA-A033-4774-BE92-DD255742C70E}" type="slidenum">
              <a:rPr lang="en-US" sz="900"/>
              <a:pPr>
                <a:spcBef>
                  <a:spcPct val="0"/>
                </a:spcBef>
              </a:pPr>
              <a:t>19</a:t>
            </a:fld>
            <a:endParaRPr lang="th-TH" sz="9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85519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ามเหลี่ยมหน้าจั่ว 9"/>
          <p:cNvSpPr/>
          <p:nvPr/>
        </p:nvSpPr>
        <p:spPr>
          <a:xfrm rot="16200000">
            <a:off x="7553326" y="5254627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/>
          <a:lstStyle>
            <a:lvl1pPr algn="r">
              <a:defRPr sz="33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27432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5" name="ตัวยึดวันที่ 27"/>
          <p:cNvSpPr>
            <a:spLocks noGrp="1"/>
          </p:cNvSpPr>
          <p:nvPr>
            <p:ph type="dt" sz="half" idx="10"/>
          </p:nvPr>
        </p:nvSpPr>
        <p:spPr>
          <a:xfrm>
            <a:off x="1371600" y="6011865"/>
            <a:ext cx="5791200" cy="365125"/>
          </a:xfrm>
        </p:spPr>
        <p:txBody>
          <a:bodyPr tIns="0" bIns="0" anchor="t"/>
          <a:lstStyle>
            <a:lvl1pPr algn="r">
              <a:defRPr sz="750"/>
            </a:lvl1pPr>
          </a:lstStyle>
          <a:p>
            <a:pPr>
              <a:defRPr/>
            </a:pPr>
            <a:fld id="{5DE84B55-B685-4EF8-8131-E2A263F407C1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ตัวยึด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1371600" y="5649915"/>
            <a:ext cx="5791200" cy="365125"/>
          </a:xfrm>
        </p:spPr>
        <p:txBody>
          <a:bodyPr tIns="0" bIns="0"/>
          <a:lstStyle>
            <a:lvl1pPr algn="r">
              <a:defRPr sz="825"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391525" y="5753102"/>
            <a:ext cx="503238" cy="365125"/>
          </a:xfrm>
        </p:spPr>
        <p:txBody>
          <a:bodyPr anchor="ctr"/>
          <a:lstStyle>
            <a:lvl1pPr>
              <a:defRPr sz="975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C1996C-9031-4E76-9723-2CAAF270F53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062561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4791075" y="6480177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E37E5-5655-43EF-8450-FF9A535AA039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481765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9FD2C8-1CE1-495F-B7FC-EF0C6C7C7A0D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89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ามเหลี่ยมมุมฉาก 9"/>
          <p:cNvSpPr/>
          <p:nvPr/>
        </p:nvSpPr>
        <p:spPr>
          <a:xfrm flipV="1">
            <a:off x="6351" y="6352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สามเหลี่ยมหน้าจั่ว 11"/>
          <p:cNvSpPr/>
          <p:nvPr/>
        </p:nvSpPr>
        <p:spPr>
          <a:xfrm rot="5400000" flipV="1">
            <a:off x="7553325" y="309564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cxnSp>
        <p:nvCxnSpPr>
          <p:cNvPr id="6" name="ตัวเชื่อมต่อตรง 12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14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/>
          <a:lstStyle>
            <a:lvl1pPr marL="0" algn="l">
              <a:buNone/>
              <a:defRPr sz="2700" b="1" cap="none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41148" indent="0" algn="l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90F47-1C40-477A-8876-B3D12C46E990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2619375" y="6481765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450264" y="809625"/>
            <a:ext cx="503237" cy="3000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66E755-6988-4953-B3D1-24877B68B912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57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9D94-C0A1-4D5A-A24F-D2686E715330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CDE80-584C-4ECD-9179-1F03C94D21E0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598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2475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5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>
          <a:xfrm>
            <a:off x="4791076" y="6481765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A0756-3965-44F2-8D21-2E4D1AC9D4A7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57200" y="6481765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7589839" y="6483352"/>
            <a:ext cx="503237" cy="3016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C6F0AE-0A2C-4EB6-BF83-E55375138A3C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970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01486-9FD7-44EE-8D53-47B1DBE60E54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D8FE2-923A-4896-A61D-9251A55CBBC2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075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9BA71-7210-4BF7-8C6D-3377A9AF420D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84329-C7C1-4542-B3D1-FD5AA99B03C0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956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3716" algn="r">
              <a:spcBef>
                <a:spcPts val="0"/>
              </a:spcBef>
              <a:buNone/>
              <a:defRPr sz="2175" b="0" cap="all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225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6278563" y="6556377"/>
            <a:ext cx="2133600" cy="301625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fld id="{495BF16B-3400-4BB0-A0E7-62061CAA4C53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1135063" y="6556377"/>
            <a:ext cx="5143500" cy="301625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410575" y="6556377"/>
            <a:ext cx="503238" cy="301625"/>
          </a:xfrm>
        </p:spPr>
        <p:txBody>
          <a:bodyPr/>
          <a:lstStyle>
            <a:lvl1pPr>
              <a:defRPr sz="675" smtClean="0"/>
            </a:lvl1pPr>
          </a:lstStyle>
          <a:p>
            <a:pPr>
              <a:defRPr/>
            </a:pPr>
            <a:fld id="{5119D6EF-4ACF-4D71-98A9-36CBA45F9C76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596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2250" b="0" cap="all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6108700" y="6556377"/>
            <a:ext cx="2101850" cy="301625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fld id="{C935FC84-3055-464A-A9EA-DB19E0E5A6EE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1169989" y="6557965"/>
            <a:ext cx="4948237" cy="301625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216901" y="6556377"/>
            <a:ext cx="366713" cy="301625"/>
          </a:xfrm>
        </p:spPr>
        <p:txBody>
          <a:bodyPr/>
          <a:lstStyle>
            <a:lvl1pPr>
              <a:defRPr sz="675" smtClean="0"/>
            </a:lvl1pPr>
          </a:lstStyle>
          <a:p>
            <a:pPr>
              <a:defRPr/>
            </a:pPr>
            <a:fld id="{AA7A9B9D-1675-4280-AB17-3FE9124E9C77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705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B32CB-CABA-48FC-ADC6-E6E3E0C36942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B190B-6666-49BD-8429-B57D6ECF6FA7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221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BB93E-7685-448C-8E28-86C9200E75D4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CF3C1-7003-48E8-B548-E82C4118B9E9}" type="slidenum">
              <a:rPr lang="th-TH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13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FC2EB-4153-4CD9-8736-F501E25B14B5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F860-9A23-464D-9CF3-D86A71FE7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ามเหลี่ยมมุมฉาก 10"/>
          <p:cNvSpPr/>
          <p:nvPr/>
        </p:nvSpPr>
        <p:spPr>
          <a:xfrm>
            <a:off x="6351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 rot="10800000" flipV="1">
            <a:off x="6469063" y="4948240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268289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30" name="ตัวยึดข้อความ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4791075" y="6481765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75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9E8C55-FB60-40B7-B737-79DE4DC92063}" type="datetimeFigureOut">
              <a:rPr lang="th-TH">
                <a:solidFill>
                  <a:prstClr val="white"/>
                </a:solidFill>
              </a:rPr>
              <a:pPr>
                <a:defRPr/>
              </a:pPr>
              <a:t>07/07/59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457201" y="6481765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75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7589839" y="6481765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 smtClean="0">
                <a:latin typeface="Century Gothic" panose="020B0502020202020204" pitchFamily="34" charset="0"/>
                <a:cs typeface="DilleniaUPC" panose="02020603050405020304" pitchFamily="18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AEE3A-2D57-4B75-934F-C0573BA3DF92}" type="slidenum">
              <a:rPr lang="th-TH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359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63141" indent="-363141" algn="l" rtl="0" eaLnBrk="0" fontAlgn="base" hangingPunct="0">
        <a:spcBef>
          <a:spcPct val="0"/>
        </a:spcBef>
        <a:spcAft>
          <a:spcPct val="0"/>
        </a:spcAft>
        <a:defRPr sz="315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363141" indent="-363141" algn="l" rtl="0" eaLnBrk="0" fontAlgn="base" hangingPunct="0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2pPr>
      <a:lvl3pPr marL="363141" indent="-363141" algn="l" rtl="0" eaLnBrk="0" fontAlgn="base" hangingPunct="0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3pPr>
      <a:lvl4pPr marL="363141" indent="-363141" algn="l" rtl="0" eaLnBrk="0" fontAlgn="base" hangingPunct="0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4pPr>
      <a:lvl5pPr marL="363141" indent="-363141" algn="l" rtl="0" eaLnBrk="0" fontAlgn="base" hangingPunct="0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5pPr>
      <a:lvl6pPr marL="706041" indent="-363141" algn="l" rtl="0" fontAlgn="base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6pPr>
      <a:lvl7pPr marL="1048941" indent="-363141" algn="l" rtl="0" fontAlgn="base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7pPr>
      <a:lvl8pPr marL="1391841" indent="-363141" algn="l" rtl="0" fontAlgn="base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8pPr>
      <a:lvl9pPr marL="1734741" indent="-363141" algn="l" rtl="0" fontAlgn="base">
        <a:spcBef>
          <a:spcPct val="0"/>
        </a:spcBef>
        <a:spcAft>
          <a:spcPct val="0"/>
        </a:spcAft>
        <a:defRPr sz="3150">
          <a:solidFill>
            <a:srgbClr val="FF5C9C"/>
          </a:solidFill>
          <a:latin typeface="Century Gothic" pitchFamily="34" charset="0"/>
          <a:cs typeface="DilleniaUPC" pitchFamily="18" charset="-34"/>
        </a:defRPr>
      </a:lvl9pPr>
    </p:titleStyle>
    <p:bodyStyle>
      <a:lvl1pPr marL="335756" indent="-28694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616744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28675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571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157163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57734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563624" indent="-157734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85950" indent="-13716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1428736"/>
            <a:ext cx="8229600" cy="1143008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cs typeface="TH Sarabun New" pitchFamily="34" charset="-34"/>
              </a:rPr>
              <a:t>โครงการยุติเอดส์รายใหม่ในทหารกองประจำการ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3214687"/>
            <a:ext cx="8229600" cy="214314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h-TH" dirty="0" smtClean="0">
                <a:solidFill>
                  <a:schemeClr val="bg1"/>
                </a:solidFill>
                <a:cs typeface="TH Sarabun New"/>
              </a:rPr>
              <a:t>คำสำคัญ</a:t>
            </a:r>
            <a:r>
              <a:rPr lang="en-US" dirty="0" smtClean="0">
                <a:solidFill>
                  <a:schemeClr val="bg1"/>
                </a:solidFill>
                <a:cs typeface="TH Sarabun New"/>
              </a:rPr>
              <a:t> 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cs typeface="TH Sarabun New"/>
              </a:rPr>
              <a:t>HIV, </a:t>
            </a:r>
            <a:r>
              <a:rPr lang="th-TH" b="1" dirty="0" smtClean="0">
                <a:solidFill>
                  <a:schemeClr val="bg1"/>
                </a:solidFill>
                <a:cs typeface="TH Sarabun New"/>
              </a:rPr>
              <a:t>ผู้ติดเชื้อรายใหม่</a:t>
            </a:r>
            <a:r>
              <a:rPr lang="en-US" b="1" dirty="0" smtClean="0">
                <a:solidFill>
                  <a:schemeClr val="bg1"/>
                </a:solidFill>
                <a:cs typeface="TH Sarabun New"/>
              </a:rPr>
              <a:t>, </a:t>
            </a:r>
            <a:r>
              <a:rPr lang="th-TH" b="1" dirty="0" smtClean="0">
                <a:solidFill>
                  <a:schemeClr val="bg1"/>
                </a:solidFill>
                <a:cs typeface="TH Sarabun New"/>
              </a:rPr>
              <a:t>ทหารกองประจำการ</a:t>
            </a:r>
          </a:p>
          <a:p>
            <a:pPr lvl="1"/>
            <a:endParaRPr lang="en-US" dirty="0">
              <a:solidFill>
                <a:schemeClr val="bg1"/>
              </a:solidFill>
              <a:cs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4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66564" name="ตัวยึดเนื้อหา 18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571500"/>
            <a:ext cx="4429125" cy="307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5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28662" y="214290"/>
            <a:ext cx="4357718" cy="49244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6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6568" name="รูปภาพ 9" descr="C:\Users\Thepsatri02\Downloads\IMG_93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1650" y="785813"/>
            <a:ext cx="4832350" cy="2928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รูปภาพ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4357688" cy="3214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รูปภาพ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643313"/>
            <a:ext cx="4857750" cy="3214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086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68612" name="รูปภาพ 13" descr="G:\goodprpacticeHIV57\รวมรูปHIV\เยี่ยมหน่วยทหาร\PB03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571875"/>
            <a:ext cx="4714875" cy="328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47625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71472" y="142852"/>
            <a:ext cx="5929354" cy="116955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สร้างการเรียนรู้เรื่อง</a:t>
            </a: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เอดส์เพื่อให้</a:t>
            </a: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มีความรู้ความ</a:t>
            </a: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เข้าใจ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และ</a:t>
            </a: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มีทัศนคติที่ดีในการอยู่ร่วมกัน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8615" name="รูปภาพ 9" descr="C:\Users\Thepsatri02\Downloads\PB030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735"/>
            <a:ext cx="4429125" cy="232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รูปภาพ 11" descr="C:\Users\Thepsatri02\Downloads\PB0302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4429125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รูปภาพ 9" descr="C:\Users\Thepsatri02\Downloads\IMG_9319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428736"/>
            <a:ext cx="4714875" cy="2357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03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00063" y="214290"/>
            <a:ext cx="5000631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กิจกรรมการให้ข้อมูลและ</a:t>
            </a: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คำปรึกษา</a:t>
            </a:r>
          </a:p>
        </p:txBody>
      </p:sp>
      <p:pic>
        <p:nvPicPr>
          <p:cNvPr id="70661" name="รูปภาพ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4786313" cy="2500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รูปภาพ 5" descr="HIVบอร์ดกิจกรรม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928688"/>
            <a:ext cx="4286250" cy="300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รูปภาพ 15" descr="G:\goodprpacticeHIV57\รวมรูปHIV\เยี่ยมหน่วยทหาร\PB030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929188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3"/>
          <p:cNvSpPr txBox="1">
            <a:spLocks noChangeArrowheads="1"/>
          </p:cNvSpPr>
          <p:nvPr/>
        </p:nvSpPr>
        <p:spPr bwMode="auto">
          <a:xfrm>
            <a:off x="785813" y="2928938"/>
            <a:ext cx="6858000" cy="609600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>
                <a:cs typeface="Times New Roman" panose="02020603050405020304" pitchFamily="18" charset="0"/>
              </a:rPr>
              <a:t> </a:t>
            </a:r>
            <a:r>
              <a:rPr lang="th-TH" sz="2400">
                <a:cs typeface="Times New Roman" panose="02020603050405020304" pitchFamily="18" charset="0"/>
              </a:rPr>
              <a:t>เปลี่ยนจาก </a:t>
            </a:r>
            <a:r>
              <a:rPr lang="en-US" sz="2400">
                <a:cs typeface="Times New Roman" panose="02020603050405020304" pitchFamily="18" charset="0"/>
              </a:rPr>
              <a:t>group learning </a:t>
            </a:r>
            <a:r>
              <a:rPr lang="th-TH" sz="2400">
                <a:cs typeface="Times New Roman" panose="02020603050405020304" pitchFamily="18" charset="0"/>
              </a:rPr>
              <a:t>เป็น</a:t>
            </a:r>
            <a:r>
              <a:rPr lang="en-US" sz="2400">
                <a:cs typeface="Times New Roman" panose="02020603050405020304" pitchFamily="18" charset="0"/>
              </a:rPr>
              <a:t>Participated learning</a:t>
            </a:r>
          </a:p>
        </p:txBody>
      </p:sp>
      <p:pic>
        <p:nvPicPr>
          <p:cNvPr id="70665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รูปภาพ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00438"/>
            <a:ext cx="4357687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434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72708" name="รูปภาพ 15" descr="G:\goodprpacticeHIV57\รวมรูปHIV\เยี่ยมหน่วยทหาร\PB030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48038"/>
            <a:ext cx="4643437" cy="350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รูปภาพ 18" descr="G:\goodprpacticeHIV57\รวมรูปHIV\เยี่ยมหน่วยทหาร\PB030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1438"/>
            <a:ext cx="4643437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รูปภาพ 20" descr="G:\goodprpacticeHIV57\รวมรูปHIV\เยี่ยมหน่วยทหาร\PB030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4500563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รูปภาพ 23" descr="G:\goodprpacticeHIV57\รวมรูปHIV\เยี่ยมหน่วยทหาร\PB0301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00563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57250" y="142875"/>
            <a:ext cx="8001030" cy="95408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กิจกรรมการให้ข้อมูลและคำปรึกษาเกี่ยวกับการตรวจหาการติดเชื้อ</a:t>
            </a:r>
            <a:r>
              <a:rPr lang="th-TH" sz="2800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เอช</a:t>
            </a: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ไอ</a:t>
            </a: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วีโดยสมัครใจกับทหารกองประจำการ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72713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5715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322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74756" name="TextBox 14"/>
          <p:cNvSpPr txBox="1">
            <a:spLocks noChangeArrowheads="1"/>
          </p:cNvSpPr>
          <p:nvPr/>
        </p:nvSpPr>
        <p:spPr bwMode="auto">
          <a:xfrm>
            <a:off x="928663" y="357166"/>
            <a:ext cx="4500594" cy="1126462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sz="2400" dirty="0">
                <a:cs typeface="Times New Roman" panose="02020603050405020304" pitchFamily="18" charset="0"/>
              </a:rPr>
              <a:t>ผลการประเมินความพึง</a:t>
            </a:r>
            <a:r>
              <a:rPr lang="th-TH" sz="2400" dirty="0" smtClean="0">
                <a:cs typeface="Times New Roman" panose="02020603050405020304" pitchFamily="18" charset="0"/>
              </a:rPr>
              <a:t>พอใจ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sz="2400" dirty="0" smtClean="0">
                <a:cs typeface="Times New Roman" panose="02020603050405020304" pitchFamily="18" charset="0"/>
              </a:rPr>
              <a:t>ทหาร</a:t>
            </a:r>
            <a:r>
              <a:rPr lang="th-TH" sz="2400" dirty="0">
                <a:cs typeface="Times New Roman" panose="02020603050405020304" pitchFamily="18" charset="0"/>
              </a:rPr>
              <a:t>กอง</a:t>
            </a:r>
            <a:r>
              <a:rPr lang="th-TH" sz="2400" dirty="0" smtClean="0">
                <a:cs typeface="Times New Roman" panose="02020603050405020304" pitchFamily="18" charset="0"/>
              </a:rPr>
              <a:t>ประจำการปี </a:t>
            </a:r>
            <a:r>
              <a:rPr lang="en-US" sz="2400" dirty="0" smtClean="0">
                <a:cs typeface="Times New Roman" panose="02020603050405020304" pitchFamily="18" charset="0"/>
              </a:rPr>
              <a:t>56-58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74757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4762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10996118"/>
              </p:ext>
            </p:extLst>
          </p:nvPr>
        </p:nvGraphicFramePr>
        <p:xfrm>
          <a:off x="622300" y="1765300"/>
          <a:ext cx="7446963" cy="454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89115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8824068"/>
              </p:ext>
            </p:extLst>
          </p:nvPr>
        </p:nvGraphicFramePr>
        <p:xfrm>
          <a:off x="479425" y="2193925"/>
          <a:ext cx="6756400" cy="404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6804" name="TextBox 14"/>
          <p:cNvSpPr txBox="1">
            <a:spLocks noChangeArrowheads="1"/>
          </p:cNvSpPr>
          <p:nvPr/>
        </p:nvSpPr>
        <p:spPr bwMode="auto">
          <a:xfrm>
            <a:off x="1214438" y="285728"/>
            <a:ext cx="4071942" cy="1126462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sz="2400" dirty="0">
                <a:cs typeface="Times New Roman" panose="02020603050405020304" pitchFamily="18" charset="0"/>
              </a:rPr>
              <a:t>ผลการประเมิน</a:t>
            </a:r>
            <a:r>
              <a:rPr lang="th-TH" sz="2400" dirty="0" smtClean="0">
                <a:cs typeface="Times New Roman" panose="02020603050405020304" pitchFamily="18" charset="0"/>
              </a:rPr>
              <a:t>ความรู้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sz="2400" dirty="0" smtClean="0">
                <a:cs typeface="Times New Roman" panose="02020603050405020304" pitchFamily="18" charset="0"/>
              </a:rPr>
              <a:t>ทหาร</a:t>
            </a:r>
            <a:r>
              <a:rPr lang="th-TH" sz="2400" dirty="0">
                <a:cs typeface="Times New Roman" panose="02020603050405020304" pitchFamily="18" charset="0"/>
              </a:rPr>
              <a:t>กอง</a:t>
            </a:r>
            <a:r>
              <a:rPr lang="th-TH" sz="2400" dirty="0" smtClean="0">
                <a:cs typeface="Times New Roman" panose="02020603050405020304" pitchFamily="18" charset="0"/>
              </a:rPr>
              <a:t>ประจำการปี </a:t>
            </a:r>
            <a:r>
              <a:rPr lang="en-US" sz="2400" dirty="0">
                <a:cs typeface="Times New Roman" panose="02020603050405020304" pitchFamily="18" charset="0"/>
              </a:rPr>
              <a:t>56-58</a:t>
            </a:r>
          </a:p>
        </p:txBody>
      </p:sp>
      <p:sp>
        <p:nvSpPr>
          <p:cNvPr id="76805" name="TextBox 14"/>
          <p:cNvSpPr txBox="1">
            <a:spLocks noChangeArrowheads="1"/>
          </p:cNvSpPr>
          <p:nvPr/>
        </p:nvSpPr>
        <p:spPr bwMode="auto">
          <a:xfrm>
            <a:off x="7572375" y="3429000"/>
            <a:ext cx="785813" cy="609600"/>
          </a:xfrm>
          <a:prstGeom prst="rect">
            <a:avLst/>
          </a:prstGeom>
          <a:solidFill>
            <a:srgbClr val="FF3399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2400">
                <a:cs typeface="Times New Roman" panose="02020603050405020304" pitchFamily="18" charset="0"/>
              </a:rPr>
              <a:t>ดี</a:t>
            </a:r>
            <a:endParaRPr lang="en-US" sz="2400">
              <a:cs typeface="Times New Roman" panose="02020603050405020304" pitchFamily="18" charset="0"/>
            </a:endParaRPr>
          </a:p>
        </p:txBody>
      </p:sp>
      <p:sp>
        <p:nvSpPr>
          <p:cNvPr id="7" name="ลูกศรลง 6"/>
          <p:cNvSpPr/>
          <p:nvPr/>
        </p:nvSpPr>
        <p:spPr>
          <a:xfrm rot="10800000">
            <a:off x="7643834" y="2500306"/>
            <a:ext cx="642942" cy="714380"/>
          </a:xfrm>
          <a:prstGeom prst="downArrow">
            <a:avLst>
              <a:gd name="adj1" fmla="val 41873"/>
              <a:gd name="adj2" fmla="val 50000"/>
            </a:avLst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6807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571504" cy="78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326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14780859"/>
              </p:ext>
            </p:extLst>
          </p:nvPr>
        </p:nvGraphicFramePr>
        <p:xfrm>
          <a:off x="479425" y="2193925"/>
          <a:ext cx="6756400" cy="404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7828" name="TextBox 14"/>
          <p:cNvSpPr txBox="1">
            <a:spLocks noChangeArrowheads="1"/>
          </p:cNvSpPr>
          <p:nvPr/>
        </p:nvSpPr>
        <p:spPr bwMode="auto">
          <a:xfrm>
            <a:off x="785786" y="214290"/>
            <a:ext cx="4786346" cy="1126462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ผลการประเมินทัศนะ</a:t>
            </a:r>
            <a:r>
              <a:rPr lang="th-TH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คติ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การ</a:t>
            </a:r>
            <a:r>
              <a:rPr lang="th-TH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อยู่ร่วมกับผู้ติดเชื้อ</a:t>
            </a:r>
            <a:r>
              <a:rPr lang="th-TH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เอช</a:t>
            </a:r>
            <a:r>
              <a:rPr lang="th-TH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ไอ</a:t>
            </a:r>
            <a:r>
              <a:rPr lang="th-TH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วี</a:t>
            </a:r>
            <a:r>
              <a:rPr lang="th-TH" sz="2400" dirty="0" smtClean="0">
                <a:cs typeface="Times New Roman" panose="02020603050405020304" pitchFamily="18" charset="0"/>
              </a:rPr>
              <a:t>ปี </a:t>
            </a:r>
            <a:r>
              <a:rPr lang="en-US" sz="2400" dirty="0">
                <a:cs typeface="Times New Roman" panose="02020603050405020304" pitchFamily="18" charset="0"/>
              </a:rPr>
              <a:t>56-58</a:t>
            </a:r>
          </a:p>
        </p:txBody>
      </p:sp>
      <p:sp>
        <p:nvSpPr>
          <p:cNvPr id="77829" name="TextBox 14"/>
          <p:cNvSpPr txBox="1">
            <a:spLocks noChangeArrowheads="1"/>
          </p:cNvSpPr>
          <p:nvPr/>
        </p:nvSpPr>
        <p:spPr bwMode="auto">
          <a:xfrm>
            <a:off x="7572375" y="3429000"/>
            <a:ext cx="785813" cy="609600"/>
          </a:xfrm>
          <a:prstGeom prst="rect">
            <a:avLst/>
          </a:prstGeom>
          <a:solidFill>
            <a:srgbClr val="FF3399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2400">
                <a:solidFill>
                  <a:srgbClr val="000000"/>
                </a:solidFill>
                <a:cs typeface="Times New Roman" panose="02020603050405020304" pitchFamily="18" charset="0"/>
              </a:rPr>
              <a:t>ดี</a:t>
            </a:r>
            <a:endParaRPr 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ลูกศรลง 6"/>
          <p:cNvSpPr/>
          <p:nvPr/>
        </p:nvSpPr>
        <p:spPr>
          <a:xfrm rot="10800000">
            <a:off x="7643834" y="2500306"/>
            <a:ext cx="642942" cy="714380"/>
          </a:xfrm>
          <a:prstGeom prst="downArrow">
            <a:avLst>
              <a:gd name="adj1" fmla="val 41873"/>
              <a:gd name="adj2" fmla="val 50000"/>
            </a:avLst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7831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690532" cy="78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175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000101" y="214290"/>
            <a:ext cx="3500462" cy="64633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ข้อเสนอแนะ</a:t>
            </a:r>
            <a:endParaRPr lang="en-US" sz="36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78853" name="ตัวยึดเนื้อหา 18"/>
          <p:cNvSpPr>
            <a:spLocks noGrp="1"/>
          </p:cNvSpPr>
          <p:nvPr>
            <p:ph idx="1"/>
          </p:nvPr>
        </p:nvSpPr>
        <p:spPr>
          <a:xfrm>
            <a:off x="685800" y="1071563"/>
            <a:ext cx="7772400" cy="5024437"/>
          </a:xfrm>
          <a:solidFill>
            <a:schemeClr val="bg1">
              <a:alpha val="59999"/>
            </a:schemeClr>
          </a:solidFill>
        </p:spPr>
        <p:txBody>
          <a:bodyPr/>
          <a:lstStyle/>
          <a:p>
            <a:r>
              <a:rPr lang="th-TH" sz="4000" b="1" smtClean="0"/>
              <a:t>เพิ่มเวลาในการจัดกิจกรรม</a:t>
            </a:r>
          </a:p>
          <a:p>
            <a:r>
              <a:rPr lang="th-TH" sz="4000" b="1" smtClean="0"/>
              <a:t>เพิ่มกิจกรรมนันทนาการ</a:t>
            </a:r>
          </a:p>
          <a:p>
            <a:r>
              <a:rPr lang="th-TH" sz="4000" b="1" smtClean="0"/>
              <a:t>เพิ่มสื่อและภาพประกอบในการจัดอบรม</a:t>
            </a:r>
          </a:p>
          <a:p>
            <a:r>
              <a:rPr lang="th-TH" sz="4000" b="1" smtClean="0"/>
              <a:t>ปรับปรุงสถานที่อบรม</a:t>
            </a:r>
          </a:p>
          <a:p>
            <a:r>
              <a:rPr lang="th-TH" sz="4000" b="1" smtClean="0"/>
              <a:t>จับเข่าคุยกัน</a:t>
            </a:r>
          </a:p>
          <a:p>
            <a:r>
              <a:rPr lang="th-TH" sz="4000" b="1" smtClean="0"/>
              <a:t>เชิญผู้ติดเชื้อเอดส์มาคุยให้ฟัง</a:t>
            </a:r>
            <a:endParaRPr lang="en-US" sz="4000" b="1" smtClean="0"/>
          </a:p>
        </p:txBody>
      </p:sp>
      <p:pic>
        <p:nvPicPr>
          <p:cNvPr id="78854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995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80900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00063" y="142852"/>
            <a:ext cx="7643837" cy="49244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กิจกรรมส่งเสริมการป้องกันเอดส์</a:t>
            </a:r>
            <a:r>
              <a:rPr lang="th-TH" sz="2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ให้กับทหารกองประจำการ</a:t>
            </a:r>
            <a:endParaRPr lang="en-US" sz="26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80903" name="รูปภาพ 12" descr="C:\Users\Thepsatri02\Downloads\IMG_9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429000"/>
            <a:ext cx="4714875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71545"/>
            <a:ext cx="4643437" cy="2571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รูปภาพ 11" descr="C:\Users\Thepsatri02\Downloads\IMG_01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4500563" cy="3057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รูปภาพ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875"/>
            <a:ext cx="4500563" cy="328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828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82948" name="รูปภาพ 20" descr="C:\Users\Thepsatri02\Desktop\HIV57\ภาพHIV\P1013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46323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รูปภาพ 14" descr="C:\Users\Thepsatri02\Desktop\HIV57\ภาพHIV\P1013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46"/>
            <a:ext cx="5000625" cy="271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รูปภาพ 23" descr="C:\Users\Thepsatri02\Desktop\HIV57\ภาพHIV\P10131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45720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ตัวยึดเนื้อหา 24" descr="C:\Users\Thepsatri02\Desktop\HIV57\ภาพHIV\P1013168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43375" y="3643313"/>
            <a:ext cx="5000625" cy="3214687"/>
          </a:xfrm>
        </p:spPr>
      </p:pic>
      <p:pic>
        <p:nvPicPr>
          <p:cNvPr id="82952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64294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28793" y="214313"/>
            <a:ext cx="4000529" cy="492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6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77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1214422"/>
            <a:ext cx="8229600" cy="5156365"/>
          </a:xfrm>
          <a:solidFill>
            <a:srgbClr val="7030A0"/>
          </a:solidFill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bg1"/>
                </a:solidFill>
                <a:cs typeface="TH Sarabun New"/>
              </a:rPr>
              <a:t>	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โครงการ</a:t>
            </a:r>
            <a:r>
              <a:rPr lang="th-TH" sz="2800" b="1" dirty="0">
                <a:solidFill>
                  <a:schemeClr val="bg1"/>
                </a:solidFill>
                <a:cs typeface="TH Sarabun New" pitchFamily="34" charset="-34"/>
              </a:rPr>
              <a:t>ยุติเอดส์รายใหม่ในทหารกอง</a:t>
            </a:r>
            <a:r>
              <a:rPr lang="th-TH" sz="2800" b="1" dirty="0" smtClean="0">
                <a:solidFill>
                  <a:schemeClr val="bg1"/>
                </a:solidFill>
                <a:cs typeface="TH Sarabun New" pitchFamily="34" charset="-34"/>
              </a:rPr>
              <a:t>ประจำการ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 เป็นการ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ดำเนินงานโดยการ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มี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ส่วนร่วม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การบริหาร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จัดการด้านเอดส์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ในทหารกองประจำการ </a:t>
            </a:r>
            <a:endParaRPr lang="th-TH" sz="2800" b="1" dirty="0" smtClean="0">
              <a:solidFill>
                <a:schemeClr val="bg1"/>
              </a:solidFill>
              <a:cs typeface="TH Sarabun New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ของ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รพ.ค่ายเทพสตรีศรีสุนทร </a:t>
            </a:r>
            <a:endParaRPr lang="th-TH" sz="2800" b="1" dirty="0" smtClean="0">
              <a:solidFill>
                <a:schemeClr val="bg1"/>
              </a:solidFill>
              <a:cs typeface="TH Sarabun New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ผู้นำ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หน่วย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ทหาร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โดย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การวางแผนร่วมกัน กำหนดนโยบาย </a:t>
            </a:r>
            <a:endParaRPr lang="th-TH" sz="2800" b="1" dirty="0" smtClean="0">
              <a:solidFill>
                <a:schemeClr val="bg1"/>
              </a:solidFill>
              <a:cs typeface="TH Sarabun New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ให้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ความรู้ในผู้ฝึกและทหาร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กองประจำการ(</a:t>
            </a:r>
            <a:r>
              <a:rPr lang="en-US" sz="2800" b="1" dirty="0" smtClean="0">
                <a:solidFill>
                  <a:schemeClr val="bg1"/>
                </a:solidFill>
                <a:cs typeface="TH Sarabun New"/>
              </a:rPr>
              <a:t>participated learning)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จัด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กิจกรรม </a:t>
            </a:r>
            <a:r>
              <a:rPr lang="en-US" sz="2800" b="1" dirty="0" err="1">
                <a:solidFill>
                  <a:schemeClr val="bg1"/>
                </a:solidFill>
                <a:cs typeface="TH Sarabun New"/>
              </a:rPr>
              <a:t>Precouseling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, </a:t>
            </a:r>
            <a:endParaRPr lang="th-TH" sz="2800" b="1" dirty="0" smtClean="0">
              <a:solidFill>
                <a:schemeClr val="bg1"/>
              </a:solidFill>
              <a:cs typeface="TH Sarabun New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เจาะ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เลือดตรวจหาการติดเชื้อ, </a:t>
            </a:r>
            <a:r>
              <a:rPr lang="en-US" sz="2800" b="1" dirty="0" err="1">
                <a:solidFill>
                  <a:schemeClr val="bg1"/>
                </a:solidFill>
                <a:cs typeface="TH Sarabun New"/>
              </a:rPr>
              <a:t>Postcouseling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,</a:t>
            </a:r>
            <a:r>
              <a:rPr lang="en-US" sz="2800" b="1" dirty="0">
                <a:solidFill>
                  <a:schemeClr val="bg1"/>
                </a:solidFill>
                <a:cs typeface="TH Sarabun New"/>
              </a:rPr>
              <a:t> 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แจ้งผล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, </a:t>
            </a:r>
            <a:endParaRPr lang="th-TH" sz="2800" b="1" dirty="0" smtClean="0">
              <a:solidFill>
                <a:schemeClr val="bg1"/>
              </a:solidFill>
              <a:cs typeface="TH Sarabun New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จัด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กิจกรรมส่งเสริมการป้องกัน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เอดส์ </a:t>
            </a:r>
            <a:endParaRPr lang="th-TH" sz="2800" b="1" dirty="0" smtClean="0">
              <a:solidFill>
                <a:schemeClr val="bg1"/>
              </a:solidFill>
              <a:cs typeface="TH Sarabun New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ผลลัพธ์  ผล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การตรวจเลือดทหารก่อน</a:t>
            </a:r>
            <a:r>
              <a:rPr lang="th-TH" sz="2800" b="1" dirty="0">
                <a:solidFill>
                  <a:schemeClr val="bg1"/>
                </a:solidFill>
                <a:cs typeface="TH Sarabun New"/>
              </a:rPr>
              <a:t>ปลด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ประจำการ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ไม่</a:t>
            </a:r>
            <a:r>
              <a:rPr lang="th-TH" sz="2800" b="1" dirty="0" smtClean="0">
                <a:solidFill>
                  <a:schemeClr val="bg1"/>
                </a:solidFill>
                <a:cs typeface="TH Sarabun New"/>
              </a:rPr>
              <a:t>พบผู้ติดเชื้อรายใหม่</a:t>
            </a:r>
            <a:endParaRPr lang="en-US" sz="2800" b="1" dirty="0">
              <a:solidFill>
                <a:schemeClr val="bg1"/>
              </a:solidFill>
              <a:cs typeface="TH Sarabun New"/>
            </a:endParaRPr>
          </a:p>
          <a:p>
            <a:endParaRPr lang="en-US" dirty="0">
              <a:cs typeface="TH Sarabun New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785786" y="142852"/>
            <a:ext cx="3429024" cy="857256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 smtClean="0">
                <a:solidFill>
                  <a:schemeClr val="bg1"/>
                </a:solidFill>
                <a:cs typeface="TH Sarabun New"/>
              </a:rPr>
              <a:t>สรุปเรื่องโดยย่อ</a:t>
            </a:r>
            <a:endParaRPr lang="en-US" sz="3200" b="1" dirty="0" smtClean="0">
              <a:solidFill>
                <a:schemeClr val="bg1"/>
              </a:solidFill>
              <a:cs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1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84996" name="รูปภาพ 17" descr="C:\Users\Thepsatri02\Desktop\HIV57\ภาพHIV\P1013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4572000" cy="307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ตัวยึดเนื้อหา 18" descr="C:\Users\Thepsatri02\Desktop\HIV57\ภาพHIV\P1013172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0563" y="857231"/>
            <a:ext cx="4643437" cy="271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8" name="Picture 2" descr="IMG 23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875"/>
            <a:ext cx="4572000" cy="328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รูปภาพ 25" descr="IMG 29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75"/>
            <a:ext cx="4572000" cy="328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571504" cy="60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071538" y="214313"/>
            <a:ext cx="4929222" cy="4921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6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45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รูปภาพ 12" descr="Untitled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8" name="Picture 16" descr="DSC017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45" name="Picture 17" descr="DSCF4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50056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รูปภาพ 5" descr="SAM_420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28938"/>
            <a:ext cx="47625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28662" y="3214686"/>
            <a:ext cx="7500961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กิจกรรมส่งเสริมการป้องกันเอดส์</a:t>
            </a: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ให้กับทหารกองประจำการ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30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71473" y="214291"/>
            <a:ext cx="500065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3" name="Picture 3" descr="20131216_0927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88"/>
            <a:ext cx="4643438" cy="278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 descr="SAM_47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400" y="1000125"/>
            <a:ext cx="454660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" descr="SAM_48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0"/>
            <a:ext cx="4675188" cy="314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1144" name="AutoShape 16" descr="กำลังแสดง 20141104_104839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pic>
        <p:nvPicPr>
          <p:cNvPr id="91145" name="Picture 18" descr="F:\goodprpacticeHIV57\รวมรูปHIV\จ่ายอาหาร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687763"/>
            <a:ext cx="446881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84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รูปภาพ 16" descr="SAM_5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82975"/>
            <a:ext cx="4500562" cy="337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รูปภาพ 15" descr="SAM_5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667250" cy="350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รูปภาพ 14" descr="SAM_47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50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รูปภาพ 13" descr="2.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350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71406" y="2857496"/>
            <a:ext cx="9144000" cy="1077218"/>
          </a:xfrm>
          <a:prstGeom prst="rect">
            <a:avLst/>
          </a:prstGeom>
          <a:solidFill>
            <a:srgbClr val="FFFFFF"/>
          </a:solidFill>
          <a:effectLst>
            <a:softEdge rad="317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/>
                <a:cs typeface="TH Niramit AS"/>
              </a:rPr>
              <a:t>ปรับปรุงอาคารสำนักงาน กองรักษาการณ์ 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Niramit AS"/>
              <a:cs typeface="TH Niramit AS"/>
            </a:endParaRPr>
          </a:p>
          <a:p>
            <a:pPr algn="ctr">
              <a:defRPr/>
            </a:pPr>
            <a:r>
              <a:rPr lang="th-TH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/>
                <a:cs typeface="TH Niramit AS"/>
              </a:rPr>
              <a:t>และโรงนอนทหารกองประจำการ</a:t>
            </a:r>
            <a:endParaRPr lang="th-TH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3191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34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428727" y="142875"/>
            <a:ext cx="464347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83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รูปภาพ 12" descr="Untitled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214414" y="142875"/>
            <a:ext cx="4000528" cy="46166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2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4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4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3" name="Picture 1" descr="KIF_03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0450"/>
            <a:ext cx="4500563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4" name="รูปภาพ 5" descr="SAM_482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785813"/>
            <a:ext cx="4714875" cy="340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857625"/>
            <a:ext cx="4643437" cy="300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690564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รูปภาพ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4572000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9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643188"/>
            <a:ext cx="34290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016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285852" y="214290"/>
            <a:ext cx="4000528" cy="49244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2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9626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0125"/>
            <a:ext cx="4214813" cy="5143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063" y="1000108"/>
            <a:ext cx="4325937" cy="557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642942" cy="67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369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785786" y="214313"/>
            <a:ext cx="3857652" cy="49244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2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กิจกรรมส่งเสริมการป้องกัน</a:t>
            </a:r>
            <a:r>
              <a:rPr lang="th-TH" sz="2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เอดส์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98309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34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14422"/>
            <a:ext cx="4214813" cy="5357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รูปภาพ 8" descr="G:\DCIM\100CANON\IMG_05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00109"/>
            <a:ext cx="4500563" cy="5072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244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ชื่อเรื่อง 1"/>
          <p:cNvSpPr>
            <a:spLocks noGrp="1"/>
          </p:cNvSpPr>
          <p:nvPr>
            <p:ph type="ctrTitle"/>
          </p:nvPr>
        </p:nvSpPr>
        <p:spPr>
          <a:xfrm>
            <a:off x="1257300" y="1371600"/>
            <a:ext cx="6400800" cy="628650"/>
          </a:xfrm>
        </p:spPr>
        <p:txBody>
          <a:bodyPr/>
          <a:lstStyle/>
          <a:p>
            <a:pPr algn="l" eaLnBrk="1" hangingPunct="1"/>
            <a:r>
              <a:rPr lang="th-TH" sz="2700" b="1" dirty="0">
                <a:latin typeface="Tahoma" panose="020B0604030504040204" pitchFamily="34" charset="0"/>
                <a:cs typeface="Tahoma" panose="020B0604030504040204" pitchFamily="34" charset="0"/>
              </a:rPr>
              <a:t>ผังก้างปลา (</a:t>
            </a:r>
            <a:r>
              <a:rPr lang="en-US" sz="2700" b="1" dirty="0">
                <a:latin typeface="Tahoma" panose="020B0604030504040204" pitchFamily="34" charset="0"/>
                <a:cs typeface="Tahoma" panose="020B0604030504040204" pitchFamily="34" charset="0"/>
              </a:rPr>
              <a:t>Cause &amp; Effect Diagram)</a:t>
            </a:r>
            <a:endParaRPr lang="th-TH" sz="27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rot="13327734">
            <a:off x="6754561" y="2892006"/>
            <a:ext cx="1720388" cy="1802629"/>
          </a:xfrm>
          <a:prstGeom prst="rtTriangle">
            <a:avLst/>
          </a:prstGeom>
          <a:solidFill>
            <a:srgbClr val="FFFF00"/>
          </a:solidFill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 dirty="0">
              <a:solidFill>
                <a:prstClr val="white"/>
              </a:solidFill>
            </a:endParaRPr>
          </a:p>
        </p:txBody>
      </p:sp>
      <p:cxnSp>
        <p:nvCxnSpPr>
          <p:cNvPr id="9" name="ตัวเชื่อมต่อตรง 8"/>
          <p:cNvCxnSpPr>
            <a:endCxn id="7" idx="5"/>
          </p:cNvCxnSpPr>
          <p:nvPr/>
        </p:nvCxnSpPr>
        <p:spPr>
          <a:xfrm flipV="1">
            <a:off x="1736506" y="3793320"/>
            <a:ext cx="5878249" cy="36598"/>
          </a:xfrm>
          <a:prstGeom prst="line">
            <a:avLst/>
          </a:prstGeom>
          <a:ln w="76200">
            <a:solidFill>
              <a:srgbClr val="C0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ามเหลี่ยมมุมฉาก 9"/>
          <p:cNvSpPr/>
          <p:nvPr/>
        </p:nvSpPr>
        <p:spPr>
          <a:xfrm rot="13435604">
            <a:off x="857250" y="3422597"/>
            <a:ext cx="800100" cy="857250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>
              <a:solidFill>
                <a:prstClr val="white"/>
              </a:solidFill>
            </a:endParaRPr>
          </a:p>
        </p:txBody>
      </p:sp>
      <p:cxnSp>
        <p:nvCxnSpPr>
          <p:cNvPr id="15" name="ลูกศรเชื่อมต่อแบบตรง 14"/>
          <p:cNvCxnSpPr/>
          <p:nvPr/>
        </p:nvCxnSpPr>
        <p:spPr>
          <a:xfrm>
            <a:off x="2041224" y="2424731"/>
            <a:ext cx="925630" cy="134365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4514514" y="2424731"/>
            <a:ext cx="814128" cy="142874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ลูกศรเชื่อมต่อแบบตรง 19"/>
          <p:cNvCxnSpPr/>
          <p:nvPr/>
        </p:nvCxnSpPr>
        <p:spPr>
          <a:xfrm flipV="1">
            <a:off x="4716852" y="3828058"/>
            <a:ext cx="948543" cy="152906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วงรี 21"/>
          <p:cNvSpPr/>
          <p:nvPr/>
        </p:nvSpPr>
        <p:spPr>
          <a:xfrm>
            <a:off x="8238844" y="3530441"/>
            <a:ext cx="171450" cy="171450"/>
          </a:xfrm>
          <a:prstGeom prst="ellipse">
            <a:avLst/>
          </a:prstGeom>
          <a:solidFill>
            <a:srgbClr val="0D1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>
              <a:solidFill>
                <a:prstClr val="white"/>
              </a:solidFill>
            </a:endParaRPr>
          </a:p>
        </p:txBody>
      </p:sp>
      <p:cxnSp>
        <p:nvCxnSpPr>
          <p:cNvPr id="24" name="ตัวเชื่อมต่อตรง 23"/>
          <p:cNvCxnSpPr/>
          <p:nvPr/>
        </p:nvCxnSpPr>
        <p:spPr>
          <a:xfrm rot="10800000" flipV="1">
            <a:off x="8153119" y="3725138"/>
            <a:ext cx="51435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03" name="TextBox 28"/>
          <p:cNvSpPr txBox="1">
            <a:spLocks noChangeArrowheads="1"/>
          </p:cNvSpPr>
          <p:nvPr/>
        </p:nvSpPr>
        <p:spPr bwMode="auto">
          <a:xfrm>
            <a:off x="1251666" y="1999059"/>
            <a:ext cx="143747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วัสดุ/อุปกรณ์</a:t>
            </a:r>
          </a:p>
        </p:txBody>
      </p:sp>
      <p:sp>
        <p:nvSpPr>
          <p:cNvPr id="8204" name="TextBox 29"/>
          <p:cNvSpPr txBox="1">
            <a:spLocks noChangeArrowheads="1"/>
          </p:cNvSpPr>
          <p:nvPr/>
        </p:nvSpPr>
        <p:spPr bwMode="auto">
          <a:xfrm>
            <a:off x="3886201" y="1989600"/>
            <a:ext cx="1572815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35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ทหารกองประจำการ</a:t>
            </a:r>
          </a:p>
        </p:txBody>
      </p:sp>
      <p:sp>
        <p:nvSpPr>
          <p:cNvPr id="8205" name="TextBox 30"/>
          <p:cNvSpPr txBox="1">
            <a:spLocks noChangeArrowheads="1"/>
          </p:cNvSpPr>
          <p:nvPr/>
        </p:nvSpPr>
        <p:spPr bwMode="auto">
          <a:xfrm>
            <a:off x="4283968" y="5507940"/>
            <a:ext cx="12573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ทีม</a:t>
            </a:r>
          </a:p>
        </p:txBody>
      </p:sp>
      <p:sp>
        <p:nvSpPr>
          <p:cNvPr id="8219" name="TextBox 52"/>
          <p:cNvSpPr txBox="1">
            <a:spLocks noChangeArrowheads="1"/>
          </p:cNvSpPr>
          <p:nvPr/>
        </p:nvSpPr>
        <p:spPr bwMode="auto">
          <a:xfrm>
            <a:off x="2915816" y="4509120"/>
            <a:ext cx="1296980" cy="10156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th-TH" sz="15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ไม่มี</a:t>
            </a: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การค้นหาผู้ติดเชื้อรายใหม่ก่อนปลดประจำการ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22" name="TextBox 59"/>
          <p:cNvSpPr txBox="1">
            <a:spLocks noChangeArrowheads="1"/>
          </p:cNvSpPr>
          <p:nvPr/>
        </p:nvSpPr>
        <p:spPr bwMode="auto">
          <a:xfrm>
            <a:off x="7591688" y="3264984"/>
            <a:ext cx="971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600" b="1" dirty="0" smtClean="0">
                <a:solidFill>
                  <a:srgbClr val="1F24E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โรคติดเชื้อ </a:t>
            </a:r>
            <a:r>
              <a:rPr lang="en-US" sz="1600" b="1" dirty="0" smtClean="0">
                <a:solidFill>
                  <a:srgbClr val="1F24E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HIV</a:t>
            </a:r>
            <a:endParaRPr lang="th-TH" sz="1600" b="1" dirty="0">
              <a:solidFill>
                <a:srgbClr val="1F24E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2" name="ตัวเชื่อมต่อตรง 61"/>
          <p:cNvCxnSpPr/>
          <p:nvPr/>
        </p:nvCxnSpPr>
        <p:spPr>
          <a:xfrm>
            <a:off x="1307030" y="3657600"/>
            <a:ext cx="285750" cy="1143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63"/>
          <p:cNvCxnSpPr/>
          <p:nvPr/>
        </p:nvCxnSpPr>
        <p:spPr>
          <a:xfrm flipV="1">
            <a:off x="1304312" y="3914299"/>
            <a:ext cx="285750" cy="1143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5" name="TextBox 69"/>
          <p:cNvSpPr txBox="1">
            <a:spLocks noChangeArrowheads="1"/>
          </p:cNvSpPr>
          <p:nvPr/>
        </p:nvSpPr>
        <p:spPr bwMode="auto">
          <a:xfrm>
            <a:off x="2673626" y="1006279"/>
            <a:ext cx="3482043" cy="4154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21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การวิเคราะห์หาสาเหตุ </a:t>
            </a:r>
            <a:r>
              <a:rPr lang="en-US" sz="21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PICO 2</a:t>
            </a:r>
            <a:endParaRPr lang="th-TH" sz="21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7" name="ลูกศรเชื่อมต่อแบบตรง 19"/>
          <p:cNvCxnSpPr/>
          <p:nvPr/>
        </p:nvCxnSpPr>
        <p:spPr>
          <a:xfrm flipV="1">
            <a:off x="2032298" y="3861048"/>
            <a:ext cx="896079" cy="1496485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30"/>
          <p:cNvSpPr txBox="1">
            <a:spLocks noChangeArrowheads="1"/>
          </p:cNvSpPr>
          <p:nvPr/>
        </p:nvSpPr>
        <p:spPr bwMode="auto">
          <a:xfrm>
            <a:off x="1403648" y="5507940"/>
            <a:ext cx="12573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วิธีการ</a:t>
            </a:r>
          </a:p>
        </p:txBody>
      </p:sp>
      <p:cxnSp>
        <p:nvCxnSpPr>
          <p:cNvPr id="74" name="ลูกศรเชื่อมต่อแบบตรง 48"/>
          <p:cNvCxnSpPr/>
          <p:nvPr/>
        </p:nvCxnSpPr>
        <p:spPr>
          <a:xfrm flipH="1">
            <a:off x="2339752" y="4959020"/>
            <a:ext cx="450229" cy="53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057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7494"/>
            <a:ext cx="3829048" cy="661176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chemeClr val="tx1"/>
                </a:solidFill>
                <a:effectLst/>
                <a:latin typeface="TH Sarabun New" pitchFamily="34" charset="-34"/>
                <a:cs typeface="TH Sarabun New" pitchFamily="34" charset="-34"/>
              </a:rPr>
              <a:t>กิจกรรมการแก้ปัญหา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1844825"/>
            <a:ext cx="8229600" cy="2798622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h-TH" sz="3600" b="1" dirty="0" smtClean="0"/>
              <a:t>มี</a:t>
            </a:r>
            <a:r>
              <a:rPr lang="th-TH" sz="3600" b="1" dirty="0"/>
              <a:t>ระบบบริการ</a:t>
            </a:r>
            <a:r>
              <a:rPr lang="th-TH" sz="3600" b="1" dirty="0" smtClean="0"/>
              <a:t>ที่ส่งเสริมการค้นหาผู้ติดเชื้อรายใหม่ก่อนปลดประจำการ</a:t>
            </a:r>
          </a:p>
          <a:p>
            <a:r>
              <a:rPr lang="th-TH" sz="3600" b="1" dirty="0" smtClean="0"/>
              <a:t>จัดระบบการเข้าถึงบริการทันทีเมื่อทราบผล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502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ตัวยึด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 smtClean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928662" y="357166"/>
            <a:ext cx="4572032" cy="954107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2800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กราฟเส้นแสดงอัตราการเข้าถึง</a:t>
            </a:r>
            <a:r>
              <a:rPr lang="th-TH" sz="28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บริการของทหาร</a:t>
            </a:r>
            <a:r>
              <a:rPr lang="th-TH" sz="2800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กองประจำการปี </a:t>
            </a:r>
            <a:r>
              <a:rPr lang="en-US" sz="28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56-58</a:t>
            </a:r>
            <a:endParaRPr lang="en-US" sz="28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graphicFrame>
        <p:nvGraphicFramePr>
          <p:cNvPr id="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27699055"/>
              </p:ext>
            </p:extLst>
          </p:nvPr>
        </p:nvGraphicFramePr>
        <p:xfrm>
          <a:off x="407989" y="1988840"/>
          <a:ext cx="8412484" cy="453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1382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7166"/>
            <a:ext cx="64294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ลูกศรลง 6"/>
          <p:cNvSpPr/>
          <p:nvPr/>
        </p:nvSpPr>
        <p:spPr>
          <a:xfrm rot="10800000">
            <a:off x="7000875" y="1643063"/>
            <a:ext cx="857250" cy="10001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385" name="TextBox 9"/>
          <p:cNvSpPr txBox="1">
            <a:spLocks noChangeArrowheads="1"/>
          </p:cNvSpPr>
          <p:nvPr/>
        </p:nvSpPr>
        <p:spPr bwMode="auto">
          <a:xfrm>
            <a:off x="7786688" y="2500313"/>
            <a:ext cx="500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2400">
                <a:cs typeface="Times New Roman" panose="02020603050405020304" pitchFamily="18" charset="0"/>
              </a:rPr>
              <a:t>ดี</a:t>
            </a:r>
            <a:endParaRPr lang="en-US" sz="24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80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034" y="1500174"/>
            <a:ext cx="8229600" cy="1143008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200" b="1" dirty="0">
                <a:solidFill>
                  <a:schemeClr val="bg1"/>
                </a:solidFill>
                <a:cs typeface="TH Sarabun New" pitchFamily="34" charset="-34"/>
              </a:rPr>
              <a:t>โครงการยุติเอดส์รายใหม่ในทหารกองประจำการ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3214687"/>
            <a:ext cx="8229600" cy="2000264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</a:rPr>
              <a:t>ชื่อและที่อยู่องค์กร</a:t>
            </a:r>
          </a:p>
          <a:p>
            <a:pPr lvl="1"/>
            <a:r>
              <a:rPr lang="th-TH" sz="3200" b="1" dirty="0" smtClean="0">
                <a:solidFill>
                  <a:schemeClr val="bg1"/>
                </a:solidFill>
              </a:rPr>
              <a:t>รพ.ค่ายเทพสตรีศรีสุนทร ต.กะปาง อ.ทุ่งสง จ.นครศรีธรรมราช </a:t>
            </a:r>
            <a:r>
              <a:rPr lang="en-US" sz="3200" b="1" dirty="0" smtClean="0">
                <a:solidFill>
                  <a:schemeClr val="bg1"/>
                </a:solidFill>
              </a:rPr>
              <a:t>8031</a:t>
            </a:r>
            <a:r>
              <a:rPr lang="en-US" sz="3200" b="1" dirty="0">
                <a:solidFill>
                  <a:schemeClr val="bg1"/>
                </a:solidFill>
              </a:rPr>
              <a:t>0</a:t>
            </a:r>
            <a:endParaRPr lang="th-TH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2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th-TH" sz="2400"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071538" y="142852"/>
            <a:ext cx="4429156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Niramit AS" pitchFamily="2" charset="-34"/>
                <a:cs typeface="TH Niramit AS" pitchFamily="2" charset="-34"/>
              </a:rPr>
              <a:t>ระบบการติดตามและประเมินผล</a:t>
            </a:r>
            <a:endParaRPr lang="en-US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02405" name="ตัวยึดเนื้อหา 18"/>
          <p:cNvSpPr>
            <a:spLocks noGrp="1"/>
          </p:cNvSpPr>
          <p:nvPr>
            <p:ph idx="1"/>
          </p:nvPr>
        </p:nvSpPr>
        <p:spPr>
          <a:solidFill>
            <a:schemeClr val="bg1">
              <a:alpha val="47058"/>
            </a:schemeClr>
          </a:solidFill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th-TH" sz="3600" b="1" dirty="0" smtClean="0"/>
              <a:t>กรณีอยู่ที่หน่วย </a:t>
            </a:r>
            <a:r>
              <a:rPr lang="en-US" sz="3600" b="1" dirty="0" smtClean="0"/>
              <a:t>:</a:t>
            </a:r>
            <a:r>
              <a:rPr lang="th-TH" sz="3600" b="1" dirty="0" smtClean="0"/>
              <a:t> คณะทำงานด้านเอดส์ ติดตามการปฏิบัติตามแนวทางที่กำหนด การติดตามข้อมูลสุขภาพ</a:t>
            </a:r>
          </a:p>
          <a:p>
            <a:pPr>
              <a:buFontTx/>
              <a:buBlip>
                <a:blip r:embed="rId3"/>
              </a:buBlip>
            </a:pPr>
            <a:r>
              <a:rPr lang="th-TH" sz="3600" b="1" dirty="0" smtClean="0"/>
              <a:t>กรณีกลับภูมิลำเนาหรือประสงค์ปลดประจำการ </a:t>
            </a:r>
            <a:r>
              <a:rPr lang="en-US" sz="3600" b="1" dirty="0" smtClean="0"/>
              <a:t>:</a:t>
            </a:r>
            <a:r>
              <a:rPr lang="th-TH" sz="3600" b="1" dirty="0" smtClean="0"/>
              <a:t> รพ.ทำหนังสือส่งตัวไปยังหน่วยบริการสาธารณสุขใกล้บ้าน และมีการติดตามข้อมูลกับผู้ติดเชื้อเรื่องการรักษาและรับยาต่อเนื่อง</a:t>
            </a:r>
            <a:endParaRPr lang="en-US" sz="3600" b="1" dirty="0" smtClean="0"/>
          </a:p>
        </p:txBody>
      </p:sp>
      <p:pic>
        <p:nvPicPr>
          <p:cNvPr id="102406" name="Picture 14" descr="C:\Users\Thepsatri02\Pictures\โบว์แด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571504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357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0618" cy="725470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การเปลี่ยนแปลงที่เกิดขึ้น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อัตราการ</a:t>
            </a:r>
            <a:r>
              <a:rPr lang="th-TH" b="1" dirty="0" smtClean="0">
                <a:solidFill>
                  <a:srgbClr val="FF0000"/>
                </a:solidFill>
              </a:rPr>
              <a:t>เข้า</a:t>
            </a:r>
            <a:r>
              <a:rPr lang="th-TH" b="1" dirty="0">
                <a:solidFill>
                  <a:srgbClr val="FF0000"/>
                </a:solidFill>
              </a:rPr>
              <a:t>รับการตรวจหาการติดเชื้อ</a:t>
            </a:r>
            <a:r>
              <a:rPr lang="th-TH" b="1" dirty="0" err="1">
                <a:solidFill>
                  <a:srgbClr val="FF0000"/>
                </a:solidFill>
              </a:rPr>
              <a:t>เอช</a:t>
            </a:r>
            <a:r>
              <a:rPr lang="th-TH" b="1" dirty="0">
                <a:solidFill>
                  <a:srgbClr val="FF0000"/>
                </a:solidFill>
              </a:rPr>
              <a:t>ไอ</a:t>
            </a:r>
            <a:r>
              <a:rPr lang="th-TH" b="1" dirty="0" smtClean="0">
                <a:solidFill>
                  <a:srgbClr val="FF0000"/>
                </a:solidFill>
              </a:rPr>
              <a:t>วี                    ของ</a:t>
            </a:r>
            <a:r>
              <a:rPr lang="th-TH" b="1" dirty="0" smtClean="0">
                <a:solidFill>
                  <a:srgbClr val="FF0000"/>
                </a:solidFill>
              </a:rPr>
              <a:t>ทหารกอง</a:t>
            </a:r>
            <a:r>
              <a:rPr lang="th-TH" b="1" dirty="0" smtClean="0">
                <a:solidFill>
                  <a:srgbClr val="FF0000"/>
                </a:solidFill>
              </a:rPr>
              <a:t>ประจำการ </a:t>
            </a:r>
            <a:r>
              <a:rPr lang="en-US" b="1" dirty="0" smtClean="0">
                <a:solidFill>
                  <a:srgbClr val="FF0000"/>
                </a:solidFill>
              </a:rPr>
              <a:t>100 %</a:t>
            </a:r>
            <a:endParaRPr lang="th-TH" b="1" dirty="0" smtClean="0">
              <a:solidFill>
                <a:srgbClr val="FF0000"/>
              </a:solidFill>
            </a:endParaRPr>
          </a:p>
          <a:p>
            <a:r>
              <a:rPr lang="th-TH" b="1" dirty="0" smtClean="0">
                <a:solidFill>
                  <a:srgbClr val="FF0000"/>
                </a:solidFill>
              </a:rPr>
              <a:t>อัตรา</a:t>
            </a:r>
            <a:r>
              <a:rPr lang="th-TH" b="1" dirty="0">
                <a:solidFill>
                  <a:srgbClr val="FF0000"/>
                </a:solidFill>
              </a:rPr>
              <a:t>การ</a:t>
            </a:r>
            <a:r>
              <a:rPr lang="th-TH" b="1" dirty="0" smtClean="0">
                <a:solidFill>
                  <a:srgbClr val="FF0000"/>
                </a:solidFill>
              </a:rPr>
              <a:t>รับรู้</a:t>
            </a:r>
            <a:r>
              <a:rPr lang="th-TH" b="1" dirty="0" err="1" smtClean="0">
                <a:solidFill>
                  <a:srgbClr val="FF0000"/>
                </a:solidFill>
              </a:rPr>
              <a:t>สถานะการ</a:t>
            </a:r>
            <a:r>
              <a:rPr lang="th-TH" b="1" dirty="0">
                <a:solidFill>
                  <a:srgbClr val="FF0000"/>
                </a:solidFill>
              </a:rPr>
              <a:t>ติดเชื้อ</a:t>
            </a:r>
            <a:r>
              <a:rPr lang="th-TH" b="1" dirty="0" smtClean="0">
                <a:solidFill>
                  <a:srgbClr val="FF0000"/>
                </a:solidFill>
              </a:rPr>
              <a:t>ของทหารกองประจำการ </a:t>
            </a:r>
            <a:r>
              <a:rPr lang="en-US" b="1" dirty="0" smtClean="0">
                <a:solidFill>
                  <a:srgbClr val="FF0000"/>
                </a:solidFill>
              </a:rPr>
              <a:t>    100 %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th-TH" b="1" dirty="0" smtClean="0">
                <a:solidFill>
                  <a:srgbClr val="FF0000"/>
                </a:solidFill>
              </a:rPr>
              <a:t>ร้อย</a:t>
            </a:r>
            <a:r>
              <a:rPr lang="th-TH" b="1" dirty="0">
                <a:solidFill>
                  <a:srgbClr val="FF0000"/>
                </a:solidFill>
              </a:rPr>
              <a:t>ละการ</a:t>
            </a:r>
            <a:r>
              <a:rPr lang="th-TH" b="1" dirty="0" smtClean="0">
                <a:solidFill>
                  <a:srgbClr val="FF0000"/>
                </a:solidFill>
              </a:rPr>
              <a:t>ได้รับ </a:t>
            </a:r>
            <a:r>
              <a:rPr lang="en-US" b="1" dirty="0">
                <a:solidFill>
                  <a:srgbClr val="FF0000"/>
                </a:solidFill>
              </a:rPr>
              <a:t>VCT </a:t>
            </a:r>
            <a:r>
              <a:rPr lang="th-TH" b="1" dirty="0" smtClean="0">
                <a:solidFill>
                  <a:srgbClr val="FF0000"/>
                </a:solidFill>
              </a:rPr>
              <a:t>ในทหารกอง</a:t>
            </a:r>
            <a:r>
              <a:rPr lang="th-TH" b="1" dirty="0" smtClean="0">
                <a:solidFill>
                  <a:srgbClr val="FF0000"/>
                </a:solidFill>
              </a:rPr>
              <a:t>ประจำการ</a:t>
            </a:r>
            <a:r>
              <a:rPr lang="en-US" b="1" dirty="0" smtClean="0">
                <a:solidFill>
                  <a:srgbClr val="FF0000"/>
                </a:solidFill>
              </a:rPr>
              <a:t> 100%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th-TH" b="1" dirty="0" smtClean="0">
                <a:solidFill>
                  <a:srgbClr val="FF0000"/>
                </a:solidFill>
              </a:rPr>
              <a:t>ร้อย</a:t>
            </a:r>
            <a:r>
              <a:rPr lang="th-TH" b="1" dirty="0">
                <a:solidFill>
                  <a:srgbClr val="FF0000"/>
                </a:solidFill>
              </a:rPr>
              <a:t>ละ</a:t>
            </a:r>
            <a:r>
              <a:rPr lang="th-TH" b="1" dirty="0" smtClean="0">
                <a:solidFill>
                  <a:srgbClr val="FF0000"/>
                </a:solidFill>
              </a:rPr>
              <a:t>การส่งต่อเข้าสู่การ</a:t>
            </a:r>
            <a:r>
              <a:rPr lang="th-TH" b="1" dirty="0">
                <a:solidFill>
                  <a:srgbClr val="FF0000"/>
                </a:solidFill>
              </a:rPr>
              <a:t>รักษา (</a:t>
            </a:r>
            <a:r>
              <a:rPr lang="en-US" b="1" dirty="0">
                <a:solidFill>
                  <a:srgbClr val="FF0000"/>
                </a:solidFill>
              </a:rPr>
              <a:t>CD4) </a:t>
            </a:r>
            <a:r>
              <a:rPr lang="en-US" b="1" dirty="0" smtClean="0">
                <a:solidFill>
                  <a:srgbClr val="FF0000"/>
                </a:solidFill>
              </a:rPr>
              <a:t>100 %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772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2910" y="214290"/>
            <a:ext cx="4000528" cy="714380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บทเรียนที่ได้รับ</a:t>
            </a:r>
            <a:endParaRPr lang="en-US" sz="3600" dirty="0"/>
          </a:p>
        </p:txBody>
      </p:sp>
      <p:sp>
        <p:nvSpPr>
          <p:cNvPr id="4" name="ตัวยึดเนื้อหา 6"/>
          <p:cNvSpPr>
            <a:spLocks noGrp="1"/>
          </p:cNvSpPr>
          <p:nvPr>
            <p:ph idx="1"/>
          </p:nvPr>
        </p:nvSpPr>
        <p:spPr>
          <a:xfrm>
            <a:off x="539750" y="1285861"/>
            <a:ext cx="8229600" cy="5084778"/>
          </a:xfrm>
          <a:solidFill>
            <a:schemeClr val="bg1">
              <a:alpha val="50980"/>
            </a:schemeClr>
          </a:solidFill>
        </p:spPr>
        <p:txBody>
          <a:bodyPr>
            <a:normAutofit/>
          </a:bodyPr>
          <a:lstStyle/>
          <a:p>
            <a:pPr>
              <a:buFontTx/>
              <a:buBlip>
                <a:blip r:embed="rId2"/>
              </a:buBlip>
            </a:pPr>
            <a:r>
              <a:rPr lang="th-TH" sz="3600" b="1" dirty="0" smtClean="0"/>
              <a:t>รัฐบาลมีนโยบายชัดเจนในการสร้างความตระหนักและรณรงค์ป้องกันการติดเชื้อรายใหม่ลดอัตราการเสียชีวิต และยุติการเลือกปฏิบัติ</a:t>
            </a:r>
          </a:p>
          <a:p>
            <a:pPr>
              <a:buFontTx/>
              <a:buBlip>
                <a:blip r:embed="rId2"/>
              </a:buBlip>
            </a:pPr>
            <a:r>
              <a:rPr lang="th-TH" sz="3600" b="1" dirty="0" smtClean="0"/>
              <a:t>นโยบายของผู้บริหารสูงสุดที่สนับสนุน</a:t>
            </a:r>
          </a:p>
          <a:p>
            <a:pPr>
              <a:buFontTx/>
              <a:buBlip>
                <a:blip r:embed="rId2"/>
              </a:buBlip>
            </a:pPr>
            <a:r>
              <a:rPr lang="th-TH" sz="3600" b="1" dirty="0" smtClean="0"/>
              <a:t>การมีส่วนร่วมของภาคีเครือข่าย ในการบริหารจัดการด้านเอดส์</a:t>
            </a:r>
          </a:p>
          <a:p>
            <a:pPr>
              <a:buFontTx/>
              <a:buBlip>
                <a:blip r:embed="rId2"/>
              </a:buBlip>
            </a:pPr>
            <a:r>
              <a:rPr lang="th-TH" sz="3600" b="1" dirty="0" smtClean="0"/>
              <a:t>การเสริมสร้างความเข้มแข็งของชุมชน โดยแกนนำสุขภาพในหน่วยทหารเป็นภาคีเครือข่าย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8420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ตัวยึดเนื้อหา 6"/>
          <p:cNvSpPr>
            <a:spLocks noGrp="1"/>
          </p:cNvSpPr>
          <p:nvPr>
            <p:ph idx="1"/>
          </p:nvPr>
        </p:nvSpPr>
        <p:spPr>
          <a:xfrm>
            <a:off x="685800" y="1428736"/>
            <a:ext cx="7772400" cy="4160505"/>
          </a:xfrm>
          <a:solidFill>
            <a:schemeClr val="bg1">
              <a:alpha val="56862"/>
            </a:schemeClr>
          </a:solidFill>
        </p:spPr>
        <p:txBody>
          <a:bodyPr>
            <a:normAutofit fontScale="92500"/>
          </a:bodyPr>
          <a:lstStyle/>
          <a:p>
            <a:pPr>
              <a:buFontTx/>
              <a:buBlip>
                <a:blip r:embed="rId3"/>
              </a:buBlip>
            </a:pPr>
            <a:r>
              <a:rPr lang="th-TH" sz="3600" b="1" dirty="0" smtClean="0"/>
              <a:t>สื่อมวลชนเผยแพร่ข้อมูลแก่ประชาชนและกลุ่มเป้าหมาย เพื่อให้เกิดความรู้ ความเข้าใจโรคเอดส์ </a:t>
            </a:r>
            <a:endParaRPr lang="th-TH" sz="3600" b="1" dirty="0" smtClean="0"/>
          </a:p>
          <a:p>
            <a:pPr>
              <a:buFontTx/>
              <a:buBlip>
                <a:blip r:embed="rId3"/>
              </a:buBlip>
            </a:pPr>
            <a:r>
              <a:rPr lang="th-TH" sz="3600" b="1" dirty="0" smtClean="0"/>
              <a:t>ช่วย</a:t>
            </a:r>
            <a:r>
              <a:rPr lang="th-TH" sz="3600" b="1" dirty="0" smtClean="0"/>
              <a:t>เสริมสร้างทัศนคติด้านบวก</a:t>
            </a:r>
          </a:p>
          <a:p>
            <a:pPr>
              <a:buFontTx/>
              <a:buBlip>
                <a:blip r:embed="rId3"/>
              </a:buBlip>
            </a:pPr>
            <a:r>
              <a:rPr lang="th-TH" sz="3600" b="1" dirty="0" smtClean="0"/>
              <a:t>การจัดการเรียนรู้โดยวิธีการเรียนรู้แบบมีส่วนร่วม </a:t>
            </a:r>
            <a:r>
              <a:rPr lang="en-US" sz="3600" b="1" dirty="0" smtClean="0"/>
              <a:t>Participated learning </a:t>
            </a:r>
            <a:r>
              <a:rPr lang="th-TH" sz="3600" b="1" dirty="0" smtClean="0"/>
              <a:t> </a:t>
            </a:r>
            <a:endParaRPr lang="th-TH" sz="3600" b="1" dirty="0" smtClean="0"/>
          </a:p>
          <a:p>
            <a:pPr>
              <a:buFontTx/>
              <a:buBlip>
                <a:blip r:embed="rId3"/>
              </a:buBlip>
            </a:pPr>
            <a:r>
              <a:rPr lang="th-TH" sz="3600" b="1" dirty="0" smtClean="0"/>
              <a:t>นำ</a:t>
            </a:r>
            <a:r>
              <a:rPr lang="th-TH" sz="3600" b="1" dirty="0" smtClean="0"/>
              <a:t>สิ่งที่เรียนรู้ไปประยุกต์ใช้ประโยชน์ในชีวิตประจำวันและสังคมต่อไป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571472" y="214290"/>
            <a:ext cx="3857652" cy="642942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บทเรียนที่ได้รับ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91918363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143000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การติดต่อกับทีมงาน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dirty="0" smtClean="0">
                <a:cs typeface="TH Sarabun New"/>
              </a:rPr>
              <a:t>พันเอกหญิงประภาศรี  </a:t>
            </a:r>
            <a:r>
              <a:rPr lang="th-TH" dirty="0" err="1" smtClean="0">
                <a:cs typeface="TH Sarabun New"/>
              </a:rPr>
              <a:t>ตัณ</a:t>
            </a:r>
            <a:r>
              <a:rPr lang="th-TH" dirty="0" smtClean="0">
                <a:cs typeface="TH Sarabun New"/>
              </a:rPr>
              <a:t>ศิลา </a:t>
            </a:r>
          </a:p>
          <a:p>
            <a:r>
              <a:rPr lang="th-TH" dirty="0" smtClean="0">
                <a:cs typeface="TH Sarabun New"/>
              </a:rPr>
              <a:t>ศูนย์พัฒนาคุณภาพ รพ.ค่ายเทพสตรีศรีสุนทร ต.กะปาง อ.ทุ่งสง จ.นครศรีธรรมราช</a:t>
            </a:r>
          </a:p>
          <a:p>
            <a:r>
              <a:rPr lang="th-TH" dirty="0" smtClean="0">
                <a:cs typeface="TH Sarabun New"/>
              </a:rPr>
              <a:t>โทร </a:t>
            </a:r>
            <a:r>
              <a:rPr lang="en-US" dirty="0" smtClean="0">
                <a:cs typeface="TH Sarabun New"/>
              </a:rPr>
              <a:t>075495276-8</a:t>
            </a:r>
            <a:r>
              <a:rPr lang="th-TH" dirty="0" smtClean="0">
                <a:cs typeface="TH Sarabun New"/>
              </a:rPr>
              <a:t> ต่อ </a:t>
            </a:r>
            <a:r>
              <a:rPr lang="en-US" dirty="0" smtClean="0">
                <a:cs typeface="TH Sarabun New"/>
              </a:rPr>
              <a:t>45065 </a:t>
            </a:r>
          </a:p>
          <a:p>
            <a:r>
              <a:rPr lang="th-TH" dirty="0" smtClean="0">
                <a:cs typeface="TH Sarabun New"/>
              </a:rPr>
              <a:t>แฟกซ์ </a:t>
            </a:r>
            <a:r>
              <a:rPr lang="en-US" dirty="0" smtClean="0">
                <a:cs typeface="TH Sarabun New"/>
              </a:rPr>
              <a:t>075495156</a:t>
            </a:r>
          </a:p>
          <a:p>
            <a:r>
              <a:rPr lang="th-TH" dirty="0" smtClean="0">
                <a:cs typeface="TH Sarabun New"/>
              </a:rPr>
              <a:t>มือถือ </a:t>
            </a:r>
            <a:r>
              <a:rPr lang="en-US" dirty="0" smtClean="0">
                <a:cs typeface="TH Sarabun New"/>
              </a:rPr>
              <a:t>0817876088</a:t>
            </a:r>
            <a:endParaRPr lang="th-TH" dirty="0" smtClean="0">
              <a:cs typeface="TH Sarabun New"/>
            </a:endParaRPr>
          </a:p>
          <a:p>
            <a:endParaRPr lang="en-US" dirty="0">
              <a:cs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0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282" y="1214422"/>
            <a:ext cx="8729666" cy="928694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3200" b="1" dirty="0">
                <a:solidFill>
                  <a:schemeClr val="bg1"/>
                </a:solidFill>
                <a:cs typeface="TH Sarabun New" pitchFamily="34" charset="-34"/>
              </a:rPr>
              <a:t>โครงการยุติเอดส์รายใหม่ในทหารกองประจำการ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2500307"/>
            <a:ext cx="8229600" cy="357190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th-TH" dirty="0" smtClean="0">
                <a:solidFill>
                  <a:schemeClr val="bg1"/>
                </a:solidFill>
                <a:cs typeface="TH Sarabun New"/>
              </a:rPr>
              <a:t>สมาชิกทีม</a:t>
            </a:r>
          </a:p>
          <a:p>
            <a:pPr lvl="1"/>
            <a:r>
              <a:rPr lang="th-TH" sz="3200" dirty="0" smtClean="0">
                <a:solidFill>
                  <a:schemeClr val="bg1"/>
                </a:solidFill>
                <a:cs typeface="TH Sarabun New"/>
              </a:rPr>
              <a:t>พ.อ.หญิงประภาศรี  </a:t>
            </a:r>
            <a:r>
              <a:rPr lang="th-TH" sz="3200" dirty="0" err="1" smtClean="0">
                <a:solidFill>
                  <a:schemeClr val="bg1"/>
                </a:solidFill>
                <a:cs typeface="TH Sarabun New"/>
              </a:rPr>
              <a:t>ตัณ</a:t>
            </a:r>
            <a:r>
              <a:rPr lang="th-TH" sz="3200" dirty="0" smtClean="0">
                <a:solidFill>
                  <a:schemeClr val="bg1"/>
                </a:solidFill>
                <a:cs typeface="TH Sarabun New"/>
              </a:rPr>
              <a:t>ศิลา</a:t>
            </a:r>
          </a:p>
          <a:p>
            <a:pPr lvl="1"/>
            <a:r>
              <a:rPr lang="th-TH" sz="3200" dirty="0" err="1" smtClean="0">
                <a:solidFill>
                  <a:schemeClr val="bg1"/>
                </a:solidFill>
                <a:cs typeface="TH Sarabun New"/>
              </a:rPr>
              <a:t>พ.ต</a:t>
            </a:r>
            <a:r>
              <a:rPr lang="th-TH" sz="3200" dirty="0" smtClean="0">
                <a:solidFill>
                  <a:schemeClr val="bg1"/>
                </a:solidFill>
                <a:cs typeface="TH Sarabun New"/>
              </a:rPr>
              <a:t>.หญิงนิภาพร  สวน</a:t>
            </a:r>
            <a:r>
              <a:rPr lang="th-TH" sz="3200" dirty="0" err="1" smtClean="0">
                <a:solidFill>
                  <a:schemeClr val="bg1"/>
                </a:solidFill>
                <a:cs typeface="TH Sarabun New"/>
              </a:rPr>
              <a:t>กูล</a:t>
            </a:r>
            <a:endParaRPr lang="th-TH" sz="3200" dirty="0" smtClean="0">
              <a:solidFill>
                <a:schemeClr val="bg1"/>
              </a:solidFill>
              <a:cs typeface="TH Sarabun New"/>
            </a:endParaRPr>
          </a:p>
          <a:p>
            <a:pPr lvl="1"/>
            <a:r>
              <a:rPr lang="th-TH" sz="3200" dirty="0" err="1" smtClean="0">
                <a:solidFill>
                  <a:schemeClr val="bg1"/>
                </a:solidFill>
                <a:cs typeface="TH Sarabun New"/>
              </a:rPr>
              <a:t>พ.ต</a:t>
            </a:r>
            <a:r>
              <a:rPr lang="th-TH" sz="3200" dirty="0" smtClean="0">
                <a:solidFill>
                  <a:schemeClr val="bg1"/>
                </a:solidFill>
                <a:cs typeface="TH Sarabun New"/>
              </a:rPr>
              <a:t>.หญิงศิราพร  เหล่า</a:t>
            </a:r>
            <a:r>
              <a:rPr lang="th-TH" sz="3200" dirty="0" err="1" smtClean="0">
                <a:solidFill>
                  <a:schemeClr val="bg1"/>
                </a:solidFill>
                <a:cs typeface="TH Sarabun New"/>
              </a:rPr>
              <a:t>เส็น</a:t>
            </a:r>
            <a:endParaRPr lang="th-TH" sz="3200" dirty="0" smtClean="0">
              <a:solidFill>
                <a:schemeClr val="bg1"/>
              </a:solidFill>
              <a:cs typeface="TH Sarabun New"/>
            </a:endParaRPr>
          </a:p>
          <a:p>
            <a:pPr lvl="1"/>
            <a:r>
              <a:rPr lang="th-TH" sz="3200" dirty="0" err="1" smtClean="0">
                <a:solidFill>
                  <a:schemeClr val="bg1"/>
                </a:solidFill>
                <a:cs typeface="TH Sarabun New"/>
              </a:rPr>
              <a:t>พ.ต</a:t>
            </a:r>
            <a:r>
              <a:rPr lang="th-TH" sz="3200" dirty="0" smtClean="0">
                <a:solidFill>
                  <a:schemeClr val="bg1"/>
                </a:solidFill>
                <a:cs typeface="TH Sarabun New"/>
              </a:rPr>
              <a:t>.ประเสริฐ  </a:t>
            </a:r>
            <a:r>
              <a:rPr lang="th-TH" sz="3200" dirty="0">
                <a:solidFill>
                  <a:schemeClr val="bg1"/>
                </a:solidFill>
                <a:cs typeface="TH Sarabun New"/>
              </a:rPr>
              <a:t>เปีย</a:t>
            </a:r>
            <a:r>
              <a:rPr lang="th-TH" sz="3200" dirty="0" smtClean="0">
                <a:solidFill>
                  <a:schemeClr val="bg1"/>
                </a:solidFill>
                <a:cs typeface="TH Sarabun New"/>
              </a:rPr>
              <a:t>ทอง</a:t>
            </a:r>
          </a:p>
          <a:p>
            <a:pPr lvl="1"/>
            <a:r>
              <a:rPr lang="th-TH" sz="3200" dirty="0" err="1" smtClean="0">
                <a:solidFill>
                  <a:schemeClr val="bg1"/>
                </a:solidFill>
                <a:cs typeface="TH Sarabun New"/>
              </a:rPr>
              <a:t>จ.ส.อ</a:t>
            </a:r>
            <a:r>
              <a:rPr lang="th-TH" sz="3200" dirty="0" smtClean="0">
                <a:solidFill>
                  <a:schemeClr val="bg1"/>
                </a:solidFill>
                <a:cs typeface="TH Sarabun New"/>
              </a:rPr>
              <a:t>.หญิงกาญจนา  ทองสวัสดิ์</a:t>
            </a:r>
            <a:endParaRPr lang="en-US" sz="3200" dirty="0" smtClean="0">
              <a:solidFill>
                <a:schemeClr val="bg1"/>
              </a:solidFill>
              <a:cs typeface="TH Sarabun New"/>
            </a:endParaRPr>
          </a:p>
          <a:p>
            <a:endParaRPr lang="en-US" dirty="0">
              <a:solidFill>
                <a:schemeClr val="bg1"/>
              </a:solidFill>
              <a:cs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1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00042"/>
            <a:ext cx="4543428" cy="917596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เป้าหมาย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2071678"/>
            <a:ext cx="8229600" cy="4299109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</a:rPr>
              <a:t>เพื่อพบผู้ติดเชื้อรายใหม่ในทหารกองประจำการ</a:t>
            </a:r>
          </a:p>
          <a:p>
            <a:r>
              <a:rPr lang="th-TH" sz="3600" b="1" dirty="0" smtClean="0">
                <a:solidFill>
                  <a:schemeClr val="bg1"/>
                </a:solidFill>
              </a:rPr>
              <a:t>เพิ่ม</a:t>
            </a:r>
            <a:r>
              <a:rPr lang="th-TH" sz="3600" b="1" dirty="0">
                <a:solidFill>
                  <a:schemeClr val="bg1"/>
                </a:solidFill>
              </a:rPr>
              <a:t>ความครอบคลุม</a:t>
            </a:r>
            <a:r>
              <a:rPr lang="th-TH" sz="3600" b="1" dirty="0" smtClean="0">
                <a:solidFill>
                  <a:schemeClr val="bg1"/>
                </a:solidFill>
              </a:rPr>
              <a:t>ของทหารกองประจำการให้ได้รับทราบ</a:t>
            </a:r>
            <a:r>
              <a:rPr lang="th-TH" sz="3600" b="1" dirty="0" err="1" smtClean="0">
                <a:solidFill>
                  <a:schemeClr val="bg1"/>
                </a:solidFill>
              </a:rPr>
              <a:t>สถานะการ</a:t>
            </a:r>
            <a:r>
              <a:rPr lang="th-TH" sz="3600" b="1" dirty="0">
                <a:solidFill>
                  <a:schemeClr val="bg1"/>
                </a:solidFill>
              </a:rPr>
              <a:t>ติดเชื้อ</a:t>
            </a:r>
            <a:r>
              <a:rPr lang="th-TH" sz="3600" b="1" dirty="0" err="1">
                <a:solidFill>
                  <a:schemeClr val="bg1"/>
                </a:solidFill>
              </a:rPr>
              <a:t>เอช</a:t>
            </a:r>
            <a:r>
              <a:rPr lang="th-TH" sz="3600" b="1" dirty="0">
                <a:solidFill>
                  <a:schemeClr val="bg1"/>
                </a:solidFill>
              </a:rPr>
              <a:t>ไอวีของ</a:t>
            </a:r>
            <a:r>
              <a:rPr lang="th-TH" sz="3600" b="1" dirty="0" smtClean="0">
                <a:solidFill>
                  <a:schemeClr val="bg1"/>
                </a:solidFill>
              </a:rPr>
              <a:t>ตนเอง</a:t>
            </a:r>
            <a:r>
              <a:rPr lang="th-TH" sz="3600" b="1" dirty="0">
                <a:solidFill>
                  <a:schemeClr val="bg1"/>
                </a:solidFill>
              </a:rPr>
              <a:t>ก่อนปลด</a:t>
            </a:r>
            <a:r>
              <a:rPr lang="th-TH" sz="3600" b="1" dirty="0" smtClean="0">
                <a:solidFill>
                  <a:schemeClr val="bg1"/>
                </a:solidFill>
              </a:rPr>
              <a:t>ประจำการ                                                         และ</a:t>
            </a:r>
            <a:r>
              <a:rPr lang="th-TH" sz="3600" b="1" dirty="0" smtClean="0">
                <a:solidFill>
                  <a:schemeClr val="bg1"/>
                </a:solidFill>
              </a:rPr>
              <a:t>เข้าสู่ระบบ</a:t>
            </a:r>
            <a:r>
              <a:rPr lang="th-TH" sz="3600" b="1" dirty="0">
                <a:solidFill>
                  <a:schemeClr val="bg1"/>
                </a:solidFill>
              </a:rPr>
              <a:t>การดูแลรักษา</a:t>
            </a:r>
            <a:r>
              <a:rPr lang="th-TH" sz="3600" b="1" dirty="0" smtClean="0">
                <a:solidFill>
                  <a:schemeClr val="bg1"/>
                </a:solidFill>
              </a:rPr>
              <a:t>ได้อย่างทันท่วงที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7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0166" y="142852"/>
            <a:ext cx="3500462" cy="642942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ที่มาของปัญหา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7158" y="1071547"/>
            <a:ext cx="8643998" cy="5143535"/>
          </a:xfrm>
          <a:solidFill>
            <a:srgbClr val="7030A0"/>
          </a:solidFill>
        </p:spPr>
        <p:txBody>
          <a:bodyPr>
            <a:normAutofit fontScale="92500" lnSpcReduction="10000"/>
          </a:bodyPr>
          <a:lstStyle/>
          <a:p>
            <a:r>
              <a:rPr lang="th-TH" sz="3600" b="1" dirty="0" smtClean="0">
                <a:solidFill>
                  <a:schemeClr val="bg1"/>
                </a:solidFill>
              </a:rPr>
              <a:t>จากการตรวจเลือดทหารกองประจำการด้วยความสมัคร</a:t>
            </a:r>
            <a:r>
              <a:rPr lang="th-TH" sz="3600" b="1" dirty="0" smtClean="0">
                <a:solidFill>
                  <a:schemeClr val="bg1"/>
                </a:solidFill>
              </a:rPr>
              <a:t>ใจก่อน</a:t>
            </a:r>
            <a:r>
              <a:rPr lang="th-TH" sz="3600" b="1" dirty="0" smtClean="0">
                <a:solidFill>
                  <a:schemeClr val="bg1"/>
                </a:solidFill>
              </a:rPr>
              <a:t>เข้า</a:t>
            </a:r>
            <a:r>
              <a:rPr lang="th-TH" sz="3600" b="1" dirty="0" smtClean="0">
                <a:solidFill>
                  <a:schemeClr val="bg1"/>
                </a:solidFill>
              </a:rPr>
              <a:t>ประจำการ</a:t>
            </a:r>
          </a:p>
          <a:p>
            <a:r>
              <a:rPr lang="th-TH" sz="3600" b="1" dirty="0" smtClean="0">
                <a:solidFill>
                  <a:schemeClr val="bg1"/>
                </a:solidFill>
              </a:rPr>
              <a:t>พบ</a:t>
            </a:r>
            <a:r>
              <a:rPr lang="th-TH" sz="3600" b="1" dirty="0" smtClean="0">
                <a:solidFill>
                  <a:schemeClr val="bg1"/>
                </a:solidFill>
              </a:rPr>
              <a:t>อุบัติการณ์การฆ่าตัวตายของผู้ที่ทราบผลการตรวจ</a:t>
            </a:r>
            <a:r>
              <a:rPr lang="th-TH" sz="3600" b="1" dirty="0" smtClean="0">
                <a:solidFill>
                  <a:schemeClr val="bg1"/>
                </a:solidFill>
              </a:rPr>
              <a:t>เลือด</a:t>
            </a:r>
          </a:p>
          <a:p>
            <a:r>
              <a:rPr lang="th-TH" sz="3600" b="1" dirty="0" smtClean="0">
                <a:solidFill>
                  <a:schemeClr val="bg1"/>
                </a:solidFill>
              </a:rPr>
              <a:t> จัดทำ</a:t>
            </a:r>
            <a:r>
              <a:rPr lang="th-TH" sz="3600" b="1" dirty="0" smtClean="0">
                <a:solidFill>
                  <a:schemeClr val="bg1"/>
                </a:solidFill>
              </a:rPr>
              <a:t>โครงการการบริหารจัดการด้านเอดส์ในทหารกอง</a:t>
            </a:r>
            <a:r>
              <a:rPr lang="th-TH" sz="3600" b="1" dirty="0" smtClean="0">
                <a:solidFill>
                  <a:schemeClr val="bg1"/>
                </a:solidFill>
              </a:rPr>
              <a:t>ประจำการ</a:t>
            </a:r>
          </a:p>
          <a:p>
            <a:r>
              <a:rPr lang="th-TH" sz="3600" b="1" dirty="0" smtClean="0">
                <a:solidFill>
                  <a:schemeClr val="bg1"/>
                </a:solidFill>
              </a:rPr>
              <a:t>เพื่อ</a:t>
            </a:r>
            <a:r>
              <a:rPr lang="th-TH" sz="3600" b="1" dirty="0" smtClean="0">
                <a:solidFill>
                  <a:schemeClr val="bg1"/>
                </a:solidFill>
              </a:rPr>
              <a:t>ลดการตีตราและเลือกปฏิบัติหลังดำเนินการพบว่าไม่เกิดการตีตราและเลือกปฏิบัติ </a:t>
            </a:r>
            <a:endParaRPr lang="th-TH" sz="3600" b="1" dirty="0" smtClean="0">
              <a:solidFill>
                <a:schemeClr val="bg1"/>
              </a:solidFill>
            </a:endParaRPr>
          </a:p>
          <a:p>
            <a:r>
              <a:rPr lang="th-TH" sz="3600" b="1" dirty="0" smtClean="0">
                <a:solidFill>
                  <a:schemeClr val="bg1"/>
                </a:solidFill>
              </a:rPr>
              <a:t>โอกาส</a:t>
            </a:r>
            <a:r>
              <a:rPr lang="th-TH" sz="3600" b="1" dirty="0" smtClean="0">
                <a:solidFill>
                  <a:schemeClr val="bg1"/>
                </a:solidFill>
              </a:rPr>
              <a:t>พัฒนาเรื่องไม่มีการตรวจเลือดทหารก่อนปลดประจำการเพื่อค้นหาผู้ติดเชื้อราย</a:t>
            </a:r>
            <a:r>
              <a:rPr lang="th-TH" sz="3600" b="1" dirty="0" smtClean="0">
                <a:solidFill>
                  <a:schemeClr val="bg1"/>
                </a:solidFill>
              </a:rPr>
              <a:t>ใหม่</a:t>
            </a:r>
          </a:p>
          <a:p>
            <a:r>
              <a:rPr lang="th-TH" sz="3600" b="1" dirty="0" smtClean="0">
                <a:solidFill>
                  <a:schemeClr val="bg1"/>
                </a:solidFill>
              </a:rPr>
              <a:t>เพิ่ม</a:t>
            </a:r>
            <a:r>
              <a:rPr lang="th-TH" sz="3600" b="1" dirty="0" smtClean="0">
                <a:solidFill>
                  <a:schemeClr val="bg1"/>
                </a:solidFill>
              </a:rPr>
              <a:t>ความครอบคลุมในการนำเข้าสู่ระบบบริการได้อย่างทันท่วงที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1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ชื่อเรื่อง 1"/>
          <p:cNvSpPr>
            <a:spLocks noGrp="1"/>
          </p:cNvSpPr>
          <p:nvPr>
            <p:ph type="ctrTitle"/>
          </p:nvPr>
        </p:nvSpPr>
        <p:spPr>
          <a:xfrm>
            <a:off x="1257300" y="1000108"/>
            <a:ext cx="6400800" cy="642942"/>
          </a:xfrm>
        </p:spPr>
        <p:txBody>
          <a:bodyPr/>
          <a:lstStyle/>
          <a:p>
            <a:pPr algn="l" eaLnBrk="1" hangingPunct="1"/>
            <a:r>
              <a:rPr lang="th-TH" sz="2700" b="1" dirty="0">
                <a:latin typeface="Tahoma" panose="020B0604030504040204" pitchFamily="34" charset="0"/>
                <a:cs typeface="Tahoma" panose="020B0604030504040204" pitchFamily="34" charset="0"/>
              </a:rPr>
              <a:t>ผังก้างปลา (</a:t>
            </a:r>
            <a:r>
              <a:rPr lang="en-US" sz="2700" b="1" dirty="0">
                <a:latin typeface="Tahoma" panose="020B0604030504040204" pitchFamily="34" charset="0"/>
                <a:cs typeface="Tahoma" panose="020B0604030504040204" pitchFamily="34" charset="0"/>
              </a:rPr>
              <a:t>Cause &amp; Effect Diagram)</a:t>
            </a:r>
            <a:endParaRPr lang="th-TH" sz="27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rot="13327734">
            <a:off x="6754561" y="2892006"/>
            <a:ext cx="1720388" cy="1802629"/>
          </a:xfrm>
          <a:prstGeom prst="rtTriangle">
            <a:avLst/>
          </a:prstGeom>
          <a:solidFill>
            <a:srgbClr val="FFFF00"/>
          </a:solidFill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 dirty="0">
              <a:solidFill>
                <a:prstClr val="white"/>
              </a:solidFill>
            </a:endParaRPr>
          </a:p>
        </p:txBody>
      </p:sp>
      <p:cxnSp>
        <p:nvCxnSpPr>
          <p:cNvPr id="9" name="ตัวเชื่อมต่อตรง 8"/>
          <p:cNvCxnSpPr>
            <a:endCxn id="7" idx="5"/>
          </p:cNvCxnSpPr>
          <p:nvPr/>
        </p:nvCxnSpPr>
        <p:spPr>
          <a:xfrm flipV="1">
            <a:off x="1736506" y="3793320"/>
            <a:ext cx="5878249" cy="36598"/>
          </a:xfrm>
          <a:prstGeom prst="line">
            <a:avLst/>
          </a:prstGeom>
          <a:ln w="76200">
            <a:solidFill>
              <a:srgbClr val="C0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ามเหลี่ยมมุมฉาก 9"/>
          <p:cNvSpPr/>
          <p:nvPr/>
        </p:nvSpPr>
        <p:spPr>
          <a:xfrm rot="13435604">
            <a:off x="857250" y="3422597"/>
            <a:ext cx="800100" cy="857250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>
              <a:solidFill>
                <a:prstClr val="white"/>
              </a:solidFill>
            </a:endParaRPr>
          </a:p>
        </p:txBody>
      </p:sp>
      <p:cxnSp>
        <p:nvCxnSpPr>
          <p:cNvPr id="15" name="ลูกศรเชื่อมต่อแบบตรง 14"/>
          <p:cNvCxnSpPr/>
          <p:nvPr/>
        </p:nvCxnSpPr>
        <p:spPr>
          <a:xfrm>
            <a:off x="2041224" y="2424731"/>
            <a:ext cx="925630" cy="134365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4514514" y="2424731"/>
            <a:ext cx="814128" cy="1428749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ลูกศรเชื่อมต่อแบบตรง 19"/>
          <p:cNvCxnSpPr/>
          <p:nvPr/>
        </p:nvCxnSpPr>
        <p:spPr>
          <a:xfrm flipV="1">
            <a:off x="4716852" y="3828058"/>
            <a:ext cx="948543" cy="152906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วงรี 21"/>
          <p:cNvSpPr/>
          <p:nvPr/>
        </p:nvSpPr>
        <p:spPr>
          <a:xfrm>
            <a:off x="8238844" y="3530441"/>
            <a:ext cx="171450" cy="171450"/>
          </a:xfrm>
          <a:prstGeom prst="ellipse">
            <a:avLst/>
          </a:prstGeom>
          <a:solidFill>
            <a:srgbClr val="0D1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>
              <a:solidFill>
                <a:prstClr val="white"/>
              </a:solidFill>
            </a:endParaRPr>
          </a:p>
        </p:txBody>
      </p:sp>
      <p:cxnSp>
        <p:nvCxnSpPr>
          <p:cNvPr id="24" name="ตัวเชื่อมต่อตรง 23"/>
          <p:cNvCxnSpPr/>
          <p:nvPr/>
        </p:nvCxnSpPr>
        <p:spPr>
          <a:xfrm rot="10800000" flipV="1">
            <a:off x="8153119" y="3725138"/>
            <a:ext cx="51435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03" name="TextBox 28"/>
          <p:cNvSpPr txBox="1">
            <a:spLocks noChangeArrowheads="1"/>
          </p:cNvSpPr>
          <p:nvPr/>
        </p:nvSpPr>
        <p:spPr bwMode="auto">
          <a:xfrm>
            <a:off x="1251666" y="1999059"/>
            <a:ext cx="143747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วัสดุ/อุปกรณ์</a:t>
            </a:r>
          </a:p>
        </p:txBody>
      </p:sp>
      <p:sp>
        <p:nvSpPr>
          <p:cNvPr id="8204" name="TextBox 29"/>
          <p:cNvSpPr txBox="1">
            <a:spLocks noChangeArrowheads="1"/>
          </p:cNvSpPr>
          <p:nvPr/>
        </p:nvSpPr>
        <p:spPr bwMode="auto">
          <a:xfrm>
            <a:off x="3886201" y="1989600"/>
            <a:ext cx="1572815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35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ทหารกองประจำการ</a:t>
            </a:r>
          </a:p>
        </p:txBody>
      </p:sp>
      <p:sp>
        <p:nvSpPr>
          <p:cNvPr id="8205" name="TextBox 30"/>
          <p:cNvSpPr txBox="1">
            <a:spLocks noChangeArrowheads="1"/>
          </p:cNvSpPr>
          <p:nvPr/>
        </p:nvSpPr>
        <p:spPr bwMode="auto">
          <a:xfrm>
            <a:off x="4283968" y="5507940"/>
            <a:ext cx="12573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ทีม</a:t>
            </a:r>
          </a:p>
        </p:txBody>
      </p:sp>
      <p:cxnSp>
        <p:nvCxnSpPr>
          <p:cNvPr id="42" name="ลูกศรเชื่อมต่อแบบตรง 41"/>
          <p:cNvCxnSpPr/>
          <p:nvPr/>
        </p:nvCxnSpPr>
        <p:spPr>
          <a:xfrm flipH="1">
            <a:off x="4629151" y="2514601"/>
            <a:ext cx="491428" cy="1445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4" name="TextBox 44"/>
          <p:cNvSpPr txBox="1">
            <a:spLocks noChangeArrowheads="1"/>
          </p:cNvSpPr>
          <p:nvPr/>
        </p:nvSpPr>
        <p:spPr bwMode="auto">
          <a:xfrm>
            <a:off x="5142647" y="2298121"/>
            <a:ext cx="2515453" cy="32316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ไม่มีความรู้เรื่องโรค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9" name="ลูกศรเชื่อมต่อแบบตรง 48"/>
          <p:cNvCxnSpPr/>
          <p:nvPr/>
        </p:nvCxnSpPr>
        <p:spPr>
          <a:xfrm flipH="1">
            <a:off x="3070304" y="4276772"/>
            <a:ext cx="450229" cy="53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9" name="TextBox 52"/>
          <p:cNvSpPr txBox="1">
            <a:spLocks noChangeArrowheads="1"/>
          </p:cNvSpPr>
          <p:nvPr/>
        </p:nvSpPr>
        <p:spPr bwMode="auto">
          <a:xfrm>
            <a:off x="2915816" y="4832868"/>
            <a:ext cx="1296980" cy="7848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ไม่มี</a:t>
            </a: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การรักษาความลับในหน่วยทหาร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22" name="TextBox 59"/>
          <p:cNvSpPr txBox="1">
            <a:spLocks noChangeArrowheads="1"/>
          </p:cNvSpPr>
          <p:nvPr/>
        </p:nvSpPr>
        <p:spPr bwMode="auto">
          <a:xfrm>
            <a:off x="7591688" y="3264984"/>
            <a:ext cx="971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600" b="1" dirty="0" smtClean="0">
                <a:solidFill>
                  <a:srgbClr val="1F24E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โรคติดเชื้อ </a:t>
            </a:r>
            <a:r>
              <a:rPr lang="en-US" sz="1600" b="1" dirty="0" smtClean="0">
                <a:solidFill>
                  <a:srgbClr val="1F24E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HIV</a:t>
            </a:r>
            <a:endParaRPr lang="th-TH" sz="1600" b="1" dirty="0">
              <a:solidFill>
                <a:srgbClr val="1F24E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2" name="ตัวเชื่อมต่อตรง 61"/>
          <p:cNvCxnSpPr/>
          <p:nvPr/>
        </p:nvCxnSpPr>
        <p:spPr>
          <a:xfrm>
            <a:off x="1307030" y="3657600"/>
            <a:ext cx="285750" cy="1143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63"/>
          <p:cNvCxnSpPr/>
          <p:nvPr/>
        </p:nvCxnSpPr>
        <p:spPr>
          <a:xfrm flipV="1">
            <a:off x="1304312" y="3914299"/>
            <a:ext cx="285750" cy="1143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5" name="TextBox 69"/>
          <p:cNvSpPr txBox="1">
            <a:spLocks noChangeArrowheads="1"/>
          </p:cNvSpPr>
          <p:nvPr/>
        </p:nvSpPr>
        <p:spPr bwMode="auto">
          <a:xfrm>
            <a:off x="428596" y="285728"/>
            <a:ext cx="471490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2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การวิเคราะห์หาสาเหตุ </a:t>
            </a:r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PICO 1</a:t>
            </a:r>
            <a:endParaRPr lang="th-TH" sz="28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26" name="TextBox 37"/>
          <p:cNvSpPr txBox="1">
            <a:spLocks noChangeArrowheads="1"/>
          </p:cNvSpPr>
          <p:nvPr/>
        </p:nvSpPr>
        <p:spPr bwMode="auto">
          <a:xfrm>
            <a:off x="571484" y="2703855"/>
            <a:ext cx="1287066" cy="55399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ถุงยางอนามัยไม่</a:t>
            </a:r>
            <a:r>
              <a:rPr lang="th-TH" sz="15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เพียงพอ</a:t>
            </a:r>
          </a:p>
        </p:txBody>
      </p:sp>
      <p:cxnSp>
        <p:nvCxnSpPr>
          <p:cNvPr id="47" name="ลูกศรเชื่อมต่อแบบตรง 46"/>
          <p:cNvCxnSpPr/>
          <p:nvPr/>
        </p:nvCxnSpPr>
        <p:spPr>
          <a:xfrm>
            <a:off x="1940462" y="2987278"/>
            <a:ext cx="457200" cy="119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41"/>
          <p:cNvCxnSpPr/>
          <p:nvPr/>
        </p:nvCxnSpPr>
        <p:spPr>
          <a:xfrm flipH="1">
            <a:off x="4800601" y="2857500"/>
            <a:ext cx="461239" cy="157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4"/>
          <p:cNvSpPr txBox="1">
            <a:spLocks noChangeArrowheads="1"/>
          </p:cNvSpPr>
          <p:nvPr/>
        </p:nvSpPr>
        <p:spPr bwMode="auto">
          <a:xfrm>
            <a:off x="5317696" y="2673787"/>
            <a:ext cx="2116450" cy="32316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ทัศนคติไม่ดีต่อผู้ติดเชื้อ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7" name="ลูกศรเชื่อมต่อแบบตรง 19"/>
          <p:cNvCxnSpPr/>
          <p:nvPr/>
        </p:nvCxnSpPr>
        <p:spPr>
          <a:xfrm flipV="1">
            <a:off x="2032298" y="3861048"/>
            <a:ext cx="896079" cy="1496485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30"/>
          <p:cNvSpPr txBox="1">
            <a:spLocks noChangeArrowheads="1"/>
          </p:cNvSpPr>
          <p:nvPr/>
        </p:nvSpPr>
        <p:spPr bwMode="auto">
          <a:xfrm>
            <a:off x="1403648" y="5507940"/>
            <a:ext cx="12573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วิธีการ</a:t>
            </a:r>
          </a:p>
        </p:txBody>
      </p:sp>
      <p:sp>
        <p:nvSpPr>
          <p:cNvPr id="73" name="TextBox 52"/>
          <p:cNvSpPr txBox="1">
            <a:spLocks noChangeArrowheads="1"/>
          </p:cNvSpPr>
          <p:nvPr/>
        </p:nvSpPr>
        <p:spPr bwMode="auto">
          <a:xfrm>
            <a:off x="3543300" y="3971125"/>
            <a:ext cx="1028700" cy="7848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การให้ความรู้แบบกลุ่ม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4" name="ลูกศรเชื่อมต่อแบบตรง 48"/>
          <p:cNvCxnSpPr/>
          <p:nvPr/>
        </p:nvCxnSpPr>
        <p:spPr>
          <a:xfrm flipH="1">
            <a:off x="2483768" y="4959020"/>
            <a:ext cx="450229" cy="53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ลูกศรเชื่อมต่อแบบตรง 41"/>
          <p:cNvCxnSpPr/>
          <p:nvPr/>
        </p:nvCxnSpPr>
        <p:spPr>
          <a:xfrm flipH="1">
            <a:off x="5299292" y="4550403"/>
            <a:ext cx="491428" cy="1445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4"/>
          <p:cNvSpPr txBox="1">
            <a:spLocks noChangeArrowheads="1"/>
          </p:cNvSpPr>
          <p:nvPr/>
        </p:nvSpPr>
        <p:spPr bwMode="auto">
          <a:xfrm>
            <a:off x="5750567" y="4096931"/>
            <a:ext cx="1269705" cy="55399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ไม่มีความรู้เรื่องโรค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0" name="ลูกศรเชื่อมต่อแบบตรง 41"/>
          <p:cNvCxnSpPr/>
          <p:nvPr/>
        </p:nvCxnSpPr>
        <p:spPr>
          <a:xfrm flipH="1">
            <a:off x="4992742" y="5056340"/>
            <a:ext cx="461239" cy="157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44"/>
          <p:cNvSpPr txBox="1">
            <a:spLocks noChangeArrowheads="1"/>
          </p:cNvSpPr>
          <p:nvPr/>
        </p:nvSpPr>
        <p:spPr bwMode="auto">
          <a:xfrm>
            <a:off x="5487586" y="4954525"/>
            <a:ext cx="1338342" cy="55399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ทัศนคติไม่ดีต่อผู้ติดเชื้อ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0" name="ลูกศรเชื่อมต่อแบบตรง 41"/>
          <p:cNvCxnSpPr/>
          <p:nvPr/>
        </p:nvCxnSpPr>
        <p:spPr>
          <a:xfrm flipH="1">
            <a:off x="4981210" y="3309712"/>
            <a:ext cx="461239" cy="157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44"/>
          <p:cNvSpPr txBox="1">
            <a:spLocks noChangeArrowheads="1"/>
          </p:cNvSpPr>
          <p:nvPr/>
        </p:nvSpPr>
        <p:spPr bwMode="auto">
          <a:xfrm>
            <a:off x="5498305" y="3125999"/>
            <a:ext cx="2116450" cy="32316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1500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ผู้ติดเชื้อถูกตีตรา</a:t>
            </a:r>
            <a:endParaRPr lang="th-TH" sz="15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39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" y="142852"/>
            <a:ext cx="4357686" cy="769441"/>
          </a:xfrm>
          <a:prstGeom prst="rect">
            <a:avLst/>
          </a:prstGeom>
          <a:solidFill>
            <a:srgbClr val="FF33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4400" b="1" dirty="0" smtClean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กิจกรรมการแก้ปัญหา</a:t>
            </a:r>
            <a:endParaRPr lang="en-US" sz="44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  <p:grpSp>
        <p:nvGrpSpPr>
          <p:cNvPr id="65542" name="กลุ่ม 10"/>
          <p:cNvGrpSpPr>
            <a:grpSpLocks/>
          </p:cNvGrpSpPr>
          <p:nvPr/>
        </p:nvGrpSpPr>
        <p:grpSpPr bwMode="auto">
          <a:xfrm>
            <a:off x="1928794" y="642918"/>
            <a:ext cx="5429269" cy="714379"/>
            <a:chOff x="2800621" y="90474"/>
            <a:chExt cx="4971778" cy="1152197"/>
          </a:xfrm>
          <a:solidFill>
            <a:srgbClr val="7030A0"/>
          </a:solidFill>
        </p:grpSpPr>
        <p:sp>
          <p:nvSpPr>
            <p:cNvPr id="12" name="วงรี 11"/>
            <p:cNvSpPr/>
            <p:nvPr/>
          </p:nvSpPr>
          <p:spPr>
            <a:xfrm>
              <a:off x="2800621" y="90474"/>
              <a:ext cx="4971778" cy="115219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วงรี 4"/>
            <p:cNvSpPr/>
            <p:nvPr/>
          </p:nvSpPr>
          <p:spPr>
            <a:xfrm>
              <a:off x="3528942" y="256902"/>
              <a:ext cx="3515134" cy="4608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/>
            <a:lstStyle/>
            <a:p>
              <a:pPr algn="ctr" defTabSz="1511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3400" b="1" dirty="0"/>
                <a:t>รพ.โดยคณะทำงานด้านเอดส์</a:t>
              </a:r>
              <a:endParaRPr lang="en-US" sz="3400" b="1" dirty="0"/>
            </a:p>
          </p:txBody>
        </p:sp>
      </p:grpSp>
      <p:sp>
        <p:nvSpPr>
          <p:cNvPr id="17" name="สี่เหลี่ยมผืนผ้า 16"/>
          <p:cNvSpPr/>
          <p:nvPr/>
        </p:nvSpPr>
        <p:spPr>
          <a:xfrm>
            <a:off x="1928813" y="1643063"/>
            <a:ext cx="5357812" cy="571500"/>
          </a:xfrm>
          <a:prstGeom prst="rect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44" name="TextBox 9"/>
          <p:cNvSpPr txBox="1">
            <a:spLocks noChangeArrowheads="1"/>
          </p:cNvSpPr>
          <p:nvPr/>
        </p:nvSpPr>
        <p:spPr bwMode="auto">
          <a:xfrm>
            <a:off x="3286125" y="1557338"/>
            <a:ext cx="3806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ประกาศนโยบาย</a:t>
            </a:r>
            <a:endParaRPr lang="en-US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000500" y="3714750"/>
            <a:ext cx="5143500" cy="3055938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ลูกศรเชื่อมต่อแบบตรง 24"/>
          <p:cNvCxnSpPr/>
          <p:nvPr/>
        </p:nvCxnSpPr>
        <p:spPr>
          <a:xfrm rot="5400000">
            <a:off x="4287044" y="1427957"/>
            <a:ext cx="428625" cy="1587"/>
          </a:xfrm>
          <a:prstGeom prst="straightConnector1">
            <a:avLst/>
          </a:prstGeom>
          <a:ln w="508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/>
          <p:cNvCxnSpPr/>
          <p:nvPr/>
        </p:nvCxnSpPr>
        <p:spPr>
          <a:xfrm rot="5400000">
            <a:off x="2858294" y="2356644"/>
            <a:ext cx="285750" cy="1588"/>
          </a:xfrm>
          <a:prstGeom prst="straightConnector1">
            <a:avLst/>
          </a:prstGeom>
          <a:ln w="508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 rot="10800000">
            <a:off x="4716463" y="1428750"/>
            <a:ext cx="1143000" cy="1588"/>
          </a:xfrm>
          <a:prstGeom prst="straightConnector1">
            <a:avLst/>
          </a:prstGeom>
          <a:ln w="508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9" name="TextBox 19"/>
          <p:cNvSpPr txBox="1">
            <a:spLocks noChangeArrowheads="1"/>
          </p:cNvSpPr>
          <p:nvPr/>
        </p:nvSpPr>
        <p:spPr bwMode="auto">
          <a:xfrm>
            <a:off x="6011863" y="1038225"/>
            <a:ext cx="3600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sz="2800" b="1">
                <a:solidFill>
                  <a:srgbClr val="FF0000"/>
                </a:solidFill>
                <a:cs typeface="Times New Roman" panose="02020603050405020304" pitchFamily="18" charset="0"/>
              </a:rPr>
              <a:t>วางแผนแบบมีส่วนร่วม</a:t>
            </a:r>
            <a:endParaRPr lang="en-US" sz="2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285750" y="2428875"/>
            <a:ext cx="4000500" cy="928688"/>
          </a:xfrm>
          <a:prstGeom prst="rect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511300">
              <a:lnSpc>
                <a:spcPct val="90000"/>
              </a:lnSpc>
              <a:spcAft>
                <a:spcPct val="35000"/>
              </a:spcAft>
              <a:defRPr/>
            </a:pPr>
            <a:r>
              <a:rPr lang="th-TH" sz="2800" b="1" dirty="0">
                <a:solidFill>
                  <a:schemeClr val="bg1"/>
                </a:solidFill>
              </a:rPr>
              <a:t>การจัดการเครือข่าย</a:t>
            </a:r>
          </a:p>
          <a:p>
            <a:pPr algn="ctr" defTabSz="1511300">
              <a:lnSpc>
                <a:spcPct val="90000"/>
              </a:lnSpc>
              <a:spcAft>
                <a:spcPct val="35000"/>
              </a:spcAft>
              <a:defRPr/>
            </a:pPr>
            <a:r>
              <a:rPr lang="th-TH" sz="2800" b="1" dirty="0">
                <a:solidFill>
                  <a:schemeClr val="bg1"/>
                </a:solidFill>
              </a:rPr>
              <a:t>(ผู้นำหน่วยทหารและผู้ฝึก)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500563" y="2428875"/>
            <a:ext cx="3500437" cy="1000125"/>
          </a:xfrm>
          <a:prstGeom prst="rect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วงรี 4"/>
          <p:cNvSpPr/>
          <p:nvPr/>
        </p:nvSpPr>
        <p:spPr>
          <a:xfrm>
            <a:off x="357188" y="3857625"/>
            <a:ext cx="3838575" cy="2698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spcCol="1270" anchor="ctr"/>
          <a:lstStyle/>
          <a:p>
            <a:pPr algn="ctr" defTabSz="1511300">
              <a:lnSpc>
                <a:spcPct val="90000"/>
              </a:lnSpc>
              <a:spcAft>
                <a:spcPct val="35000"/>
              </a:spcAft>
              <a:defRPr/>
            </a:pP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4" name="วงรี 4"/>
          <p:cNvSpPr/>
          <p:nvPr/>
        </p:nvSpPr>
        <p:spPr>
          <a:xfrm>
            <a:off x="4500563" y="2643188"/>
            <a:ext cx="3838575" cy="571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spcCol="1270" anchor="ctr"/>
          <a:lstStyle/>
          <a:p>
            <a:pPr algn="ctr" defTabSz="1511300">
              <a:lnSpc>
                <a:spcPct val="90000"/>
              </a:lnSpc>
              <a:spcAft>
                <a:spcPct val="35000"/>
              </a:spcAft>
              <a:defRPr/>
            </a:pPr>
            <a:r>
              <a:rPr lang="th-TH" sz="3400" b="1" dirty="0"/>
              <a:t>ทหารกองประจำการ</a:t>
            </a:r>
            <a:endParaRPr lang="en-US" sz="3400" b="1" dirty="0"/>
          </a:p>
        </p:txBody>
      </p:sp>
      <p:cxnSp>
        <p:nvCxnSpPr>
          <p:cNvPr id="28" name="ลูกศรเชื่อมต่อแบบตรง 27"/>
          <p:cNvCxnSpPr/>
          <p:nvPr/>
        </p:nvCxnSpPr>
        <p:spPr>
          <a:xfrm rot="5400000">
            <a:off x="6215857" y="2356644"/>
            <a:ext cx="285750" cy="1587"/>
          </a:xfrm>
          <a:prstGeom prst="straightConnector1">
            <a:avLst/>
          </a:prstGeom>
          <a:ln w="508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0" y="3571875"/>
            <a:ext cx="4000500" cy="2714625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56" name="TextBox 30"/>
          <p:cNvSpPr txBox="1">
            <a:spLocks noChangeArrowheads="1"/>
          </p:cNvSpPr>
          <p:nvPr/>
        </p:nvSpPr>
        <p:spPr bwMode="auto">
          <a:xfrm>
            <a:off x="0" y="3581400"/>
            <a:ext cx="419576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h-TH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ให้ความรู้ ณ ที่ตั้งหน่วย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h-TH" sz="2500" b="1" dirty="0">
                <a:solidFill>
                  <a:schemeClr val="bg1"/>
                </a:solidFill>
                <a:cs typeface="Times New Roman" panose="02020603050405020304" pitchFamily="18" charset="0"/>
              </a:rPr>
              <a:t>ปรับปรุงระบบรักษาความลับ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th-TH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จัดให้ผู้ติดเชื้อทำงานในตำแหน่งที่เหมาะสม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2072482" y="3428206"/>
            <a:ext cx="285750" cy="1587"/>
          </a:xfrm>
          <a:prstGeom prst="straightConnector1">
            <a:avLst/>
          </a:prstGeom>
          <a:ln w="508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6287294" y="3571081"/>
            <a:ext cx="285750" cy="1588"/>
          </a:xfrm>
          <a:prstGeom prst="straightConnector1">
            <a:avLst/>
          </a:prstGeom>
          <a:ln w="508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59" name="TextBox 18"/>
          <p:cNvSpPr txBox="1">
            <a:spLocks noChangeArrowheads="1"/>
          </p:cNvSpPr>
          <p:nvPr/>
        </p:nvSpPr>
        <p:spPr bwMode="auto">
          <a:xfrm>
            <a:off x="4048125" y="3708400"/>
            <a:ext cx="5853113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h-TH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ให้ความรู้(</a:t>
            </a: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participated learning)</a:t>
            </a:r>
            <a:endParaRPr lang="th-TH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Precouseling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h-TH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เจาะเลือดตรวจหาการติดเชื้อ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Postcouseling</a:t>
            </a:r>
            <a:r>
              <a:rPr lang="th-TH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h-TH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แจ้งผล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h-TH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จัดกิจกรรมส่งเสริมการป้องกันเอดส์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51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5000660" cy="796908"/>
          </a:xfrm>
          <a:solidFill>
            <a:srgbClr val="FF33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กิจกรรมการแก้ปัญหา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1844825"/>
            <a:ext cx="8229600" cy="3727316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</a:rPr>
              <a:t>วางแผนและกำหนดนโยบายร่วมกับผู้นำหน่วยทหาร</a:t>
            </a:r>
          </a:p>
          <a:p>
            <a:r>
              <a:rPr lang="th-TH" sz="3600" b="1" dirty="0" smtClean="0">
                <a:solidFill>
                  <a:schemeClr val="bg1"/>
                </a:solidFill>
              </a:rPr>
              <a:t>ให้ความรู้ผู้ฝึกและทหารกองประจำการแบบมีส่วนร่วม (</a:t>
            </a:r>
            <a:r>
              <a:rPr lang="en-US" sz="3600" b="1" dirty="0" smtClean="0">
                <a:solidFill>
                  <a:schemeClr val="bg1"/>
                </a:solidFill>
              </a:rPr>
              <a:t>participated learning)</a:t>
            </a:r>
            <a:endParaRPr lang="th-TH" sz="3600" b="1" dirty="0" smtClean="0">
              <a:solidFill>
                <a:schemeClr val="bg1"/>
              </a:solidFill>
            </a:endParaRPr>
          </a:p>
          <a:p>
            <a:r>
              <a:rPr lang="th-TH" sz="3600" b="1" dirty="0" smtClean="0">
                <a:solidFill>
                  <a:schemeClr val="bg1"/>
                </a:solidFill>
              </a:rPr>
              <a:t>จัดกิจกรรมส่งเสริมการป้องกันเอดส์</a:t>
            </a:r>
          </a:p>
        </p:txBody>
      </p:sp>
    </p:spTree>
    <p:extLst>
      <p:ext uri="{BB962C8B-B14F-4D97-AF65-F5344CB8AC3E}">
        <p14:creationId xmlns:p14="http://schemas.microsoft.com/office/powerpoint/2010/main" xmlns="" val="1734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ีวิตชีวา">
  <a:themeElements>
    <a:clrScheme name="ชีวิตชีวา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ชีวิตชีวา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ชีวิตชีวา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5083</TotalTime>
  <Words>980</Words>
  <Application>Microsoft Office PowerPoint</Application>
  <PresentationFormat>นำเสนอทางหน้าจอ (4:3)</PresentationFormat>
  <Paragraphs>161</Paragraphs>
  <Slides>34</Slides>
  <Notes>18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34</vt:i4>
      </vt:variant>
    </vt:vector>
  </HeadingPairs>
  <TitlesOfParts>
    <vt:vector size="36" baseType="lpstr">
      <vt:lpstr>ชุดรูปแบบของ Office</vt:lpstr>
      <vt:lpstr>ชีวิตชีวา</vt:lpstr>
      <vt:lpstr>โครงการยุติเอดส์รายใหม่ในทหารกองประจำการ</vt:lpstr>
      <vt:lpstr>ภาพนิ่ง 2</vt:lpstr>
      <vt:lpstr>โครงการยุติเอดส์รายใหม่ในทหารกองประจำการ</vt:lpstr>
      <vt:lpstr>โครงการยุติเอดส์รายใหม่ในทหารกองประจำการ</vt:lpstr>
      <vt:lpstr>เป้าหมาย</vt:lpstr>
      <vt:lpstr>ที่มาของปัญหา</vt:lpstr>
      <vt:lpstr>ผังก้างปลา (Cause &amp; Effect Diagram)</vt:lpstr>
      <vt:lpstr>ภาพนิ่ง 8</vt:lpstr>
      <vt:lpstr>กิจกรรมการแก้ปัญหา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ผังก้างปลา (Cause &amp; Effect Diagram)</vt:lpstr>
      <vt:lpstr>กิจกรรมการแก้ปัญหา</vt:lpstr>
      <vt:lpstr>ภาพนิ่ง 29</vt:lpstr>
      <vt:lpstr>ภาพนิ่ง 30</vt:lpstr>
      <vt:lpstr>การเปลี่ยนแปลงที่เกิดขึ้น</vt:lpstr>
      <vt:lpstr>บทเรียนที่ได้รับ</vt:lpstr>
      <vt:lpstr>บทเรียนที่ได้รับ</vt:lpstr>
      <vt:lpstr>การติดต่อกับทีมงาน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รพ.ค่ายเทพสตรีศรีสุนทร</dc:title>
  <dc:creator>Thepsatri02</dc:creator>
  <cp:lastModifiedBy>Thepsatri02</cp:lastModifiedBy>
  <cp:revision>229</cp:revision>
  <dcterms:created xsi:type="dcterms:W3CDTF">2015-09-05T08:44:27Z</dcterms:created>
  <dcterms:modified xsi:type="dcterms:W3CDTF">2016-07-07T07:04:34Z</dcterms:modified>
</cp:coreProperties>
</file>