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57" r:id="rId5"/>
    <p:sldId id="260" r:id="rId6"/>
    <p:sldId id="272" r:id="rId7"/>
    <p:sldId id="259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8A5B-2734-4F46-AEB8-ACFD4214A7F4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E60C-779E-4F01-9C80-AACF72E2B6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1207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8A5B-2734-4F46-AEB8-ACFD4214A7F4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E60C-779E-4F01-9C80-AACF72E2B6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566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8A5B-2734-4F46-AEB8-ACFD4214A7F4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E60C-779E-4F01-9C80-AACF72E2B6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1877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8A5B-2734-4F46-AEB8-ACFD4214A7F4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E60C-779E-4F01-9C80-AACF72E2B6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030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8A5B-2734-4F46-AEB8-ACFD4214A7F4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E60C-779E-4F01-9C80-AACF72E2B6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265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8A5B-2734-4F46-AEB8-ACFD4214A7F4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E60C-779E-4F01-9C80-AACF72E2B6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7341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8A5B-2734-4F46-AEB8-ACFD4214A7F4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E60C-779E-4F01-9C80-AACF72E2B6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729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8A5B-2734-4F46-AEB8-ACFD4214A7F4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E60C-779E-4F01-9C80-AACF72E2B6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1807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8A5B-2734-4F46-AEB8-ACFD4214A7F4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E60C-779E-4F01-9C80-AACF72E2B6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389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8A5B-2734-4F46-AEB8-ACFD4214A7F4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E60C-779E-4F01-9C80-AACF72E2B6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136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98A5B-2734-4F46-AEB8-ACFD4214A7F4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AE60C-779E-4F01-9C80-AACF72E2B6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2649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98A5B-2734-4F46-AEB8-ACFD4214A7F4}" type="datetimeFigureOut">
              <a:rPr lang="th-TH" smtClean="0"/>
              <a:t>08/07/59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AE60C-779E-4F01-9C80-AACF72E2B6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5285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764705"/>
            <a:ext cx="9143999" cy="2304255"/>
          </a:xfrm>
          <a:solidFill>
            <a:srgbClr val="7030A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t">
            <a:normAutofit/>
          </a:bodyPr>
          <a:lstStyle/>
          <a:p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การพัฒนาระบบการติดตามการดูแลเด็กติดเชื้อ</a:t>
            </a:r>
            <a:r>
              <a:rPr lang="th-TH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เอช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ไอ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วี</a:t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ที่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เป็นวัยรุ่นหลังส่งต่อแผนกอายุรก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รรม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โดย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ใช้กระบวนการให้การปรึกษาแบบพี่เลี้ยง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816424" y="3573016"/>
            <a:ext cx="5148064" cy="3096344"/>
          </a:xfrm>
        </p:spPr>
        <p:txBody>
          <a:bodyPr>
            <a:noAutofit/>
          </a:bodyPr>
          <a:lstStyle/>
          <a:p>
            <a:pPr marL="265113" indent="-265113" algn="l">
              <a:buFont typeface="Arial" panose="020B0604020202020204" pitchFamily="34" charset="0"/>
              <a:buChar char="•"/>
            </a:pP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ชื่อเจ้าของผลงาน</a:t>
            </a:r>
          </a:p>
          <a:p>
            <a:pPr algn="l"/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นาง</a:t>
            </a:r>
            <a:r>
              <a:rPr lang="th-TH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อรวรรณ</a:t>
            </a: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เอียดทอง</a:t>
            </a:r>
          </a:p>
          <a:p>
            <a:pPr algn="l"/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กลุ่มงานแนะแนวทางการแพทย์และจิตสังคม  สถาบันบำราศนรา</a:t>
            </a:r>
            <a:r>
              <a:rPr lang="th-TH" sz="3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ดูร</a:t>
            </a:r>
            <a:endParaRPr lang="th-TH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434638"/>
            <a:ext cx="3168352" cy="327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45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79512" y="1196752"/>
            <a:ext cx="8856984" cy="5589240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มีการสื่อสารกับเจ้าหน้าที่อายุรก</a:t>
            </a:r>
            <a:r>
              <a:rPr lang="th-TH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รรม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เรื่องการส่งเด็กให้พบเจ้าหน้าที่ให้การปรึกษาในรายที่นัด และใบสื่อสาร (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sticker)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ช่วยในการแจ้งให้ทราบ</a:t>
            </a:r>
            <a:endParaRPr lang="th-TH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ในรายที่เด็กไม่มาตามนัด มีระบบการติดตามของอายุรก</a:t>
            </a:r>
            <a:r>
              <a:rPr lang="th-TH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รรม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ก่อน คือ ตาม 3 ครั้ง ใน 1 สัปดาห์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day 1 ,2 ,7 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หลังจากนั้นถ้าติดตามไม่ได้จะส่งให้เจ้าหน้าที่ให้การปรึกษาช่วยติดตาม  โดยจะตามต่ออีก 5 ครั้ง ใน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day 1,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3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7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1 เดือน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, 3 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</a:t>
            </a:r>
            <a:endParaRPr lang="th-TH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/>
            <a:r>
              <a:rPr lang="th-TH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สูตินรีเวชกรรม</a:t>
            </a:r>
            <a:endParaRPr lang="th-TH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ในรายที่พบวัยรุ่นตั้งครรภ์ มีการสื่อสารระหว่างแผนกให้เด็กวัยรุ่นที่ตั้งครรภ์ไม่พร้อม  ได้รับการดูแลในการฝากครรภ์และการติดตามคู่ตรวจเลือด มีการติดตามดูแลเด็กที่คลอดจากแม่ติดเชื้อให้ได้รับการตรวจเลือดหาเชื้อ</a:t>
            </a:r>
            <a:r>
              <a:rPr lang="th-TH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เอช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ไอวีทุกราย โดยวัยรุ่นที่ตั้งครรภ์และติดเชื้อ</a:t>
            </a:r>
            <a:r>
              <a:rPr lang="th-TH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เอช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ไอวีจะมีโอกาสได้เข้าร่วมกิจกรรมกลุ่มและเข้าไปอยู่ใน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line  group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ที่เป็นกลุ่มปิดและมีการช่วยเหลือกันด้านจิตสังคม</a:t>
            </a:r>
            <a:endParaRPr lang="th-TH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วงรี 4"/>
          <p:cNvSpPr/>
          <p:nvPr/>
        </p:nvSpPr>
        <p:spPr>
          <a:xfrm>
            <a:off x="329158" y="312228"/>
            <a:ext cx="4602882" cy="792088"/>
          </a:xfrm>
          <a:prstGeom prst="ellipse">
            <a:avLst/>
          </a:prstGeom>
          <a:solidFill>
            <a:srgbClr val="FF99FF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ชื่อเรื่อง 1"/>
          <p:cNvSpPr txBox="1">
            <a:spLocks/>
          </p:cNvSpPr>
          <p:nvPr/>
        </p:nvSpPr>
        <p:spPr>
          <a:xfrm>
            <a:off x="367772" y="225472"/>
            <a:ext cx="4602882" cy="86409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สื่อสารระหว่างหน่วยงาน (ต่อ)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6272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-8670" y="188640"/>
            <a:ext cx="9152670" cy="792088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ผลการศึกษา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7504" y="764704"/>
            <a:ext cx="8640960" cy="5616624"/>
          </a:xfrm>
        </p:spPr>
        <p:txBody>
          <a:bodyPr>
            <a:normAutofit/>
          </a:bodyPr>
          <a:lstStyle/>
          <a:p>
            <a:pPr algn="l"/>
            <a:r>
              <a:rPr lang="th-TH" dirty="0" smtClean="0">
                <a:solidFill>
                  <a:schemeClr val="tx1"/>
                </a:solidFill>
              </a:rPr>
              <a:t>	</a:t>
            </a:r>
            <a:r>
              <a:rPr lang="th-TH" b="1" dirty="0" smtClean="0">
                <a:solidFill>
                  <a:schemeClr val="tx1"/>
                </a:solidFill>
              </a:rPr>
              <a:t>ด้าน</a:t>
            </a:r>
            <a:r>
              <a:rPr lang="th-TH" b="1" dirty="0">
                <a:solidFill>
                  <a:schemeClr val="tx1"/>
                </a:solidFill>
              </a:rPr>
              <a:t>สุขภาพและการกินยา</a:t>
            </a:r>
            <a:r>
              <a:rPr lang="th-TH" dirty="0">
                <a:solidFill>
                  <a:schemeClr val="tx1"/>
                </a:solidFill>
              </a:rPr>
              <a:t>  พบว่า  เด็กวัยรุ่นที่ส่ง</a:t>
            </a:r>
            <a:r>
              <a:rPr lang="th-TH" dirty="0" smtClean="0">
                <a:solidFill>
                  <a:schemeClr val="tx1"/>
                </a:solidFill>
              </a:rPr>
              <a:t>ต่อจำนวน </a:t>
            </a:r>
            <a:r>
              <a:rPr lang="th-TH" dirty="0">
                <a:solidFill>
                  <a:schemeClr val="tx1"/>
                </a:solidFill>
              </a:rPr>
              <a:t>38 รายได้รับการดูแลต่อ</a:t>
            </a:r>
            <a:r>
              <a:rPr lang="th-TH" dirty="0" smtClean="0">
                <a:solidFill>
                  <a:schemeClr val="tx1"/>
                </a:solidFill>
              </a:rPr>
              <a:t>ที่สรบจำนวน </a:t>
            </a:r>
            <a:r>
              <a:rPr lang="th-TH" dirty="0">
                <a:solidFill>
                  <a:schemeClr val="tx1"/>
                </a:solidFill>
              </a:rPr>
              <a:t>37 ราย ร้อยละ 97.36 มี 1 รายร้อยละ 2.63 ส่งต่อไปรักษาตามสิทธิบัตรทองที่รพ.เจริญ</a:t>
            </a:r>
            <a:r>
              <a:rPr lang="th-TH" dirty="0" smtClean="0">
                <a:solidFill>
                  <a:schemeClr val="tx1"/>
                </a:solidFill>
              </a:rPr>
              <a:t>กรุง  มี</a:t>
            </a:r>
            <a:r>
              <a:rPr lang="th-TH" dirty="0">
                <a:solidFill>
                  <a:schemeClr val="tx1"/>
                </a:solidFill>
              </a:rPr>
              <a:t>การติดตามทางโทรศัพท์  พบว่าเด็กสุขภาพแข็งแรงกินยาดี ในจำนวน 37 ราย มีไม่</a:t>
            </a:r>
            <a:r>
              <a:rPr lang="th-TH" dirty="0" smtClean="0">
                <a:solidFill>
                  <a:schemeClr val="tx1"/>
                </a:solidFill>
              </a:rPr>
              <a:t>มาตานัด</a:t>
            </a:r>
            <a:r>
              <a:rPr lang="th-TH" dirty="0">
                <a:solidFill>
                  <a:schemeClr val="tx1"/>
                </a:solidFill>
              </a:rPr>
              <a:t>และติดตามไม่ได้  2 ราย คิดเป็นร้อยละ 5.26</a:t>
            </a:r>
            <a:endParaRPr lang="en-US" sz="2400" dirty="0">
              <a:solidFill>
                <a:schemeClr val="tx1"/>
              </a:solidFill>
            </a:endParaRPr>
          </a:p>
          <a:p>
            <a:pPr lvl="1" algn="l"/>
            <a:r>
              <a:rPr lang="th-TH" b="1" dirty="0" smtClean="0">
                <a:solidFill>
                  <a:schemeClr val="tx1"/>
                </a:solidFill>
              </a:rPr>
              <a:t>ด้านระดับ</a:t>
            </a:r>
            <a:r>
              <a:rPr lang="th-TH" b="1" dirty="0" err="1">
                <a:solidFill>
                  <a:schemeClr val="tx1"/>
                </a:solidFill>
              </a:rPr>
              <a:t>ไวรัส</a:t>
            </a:r>
            <a:r>
              <a:rPr lang="th-TH" b="1" dirty="0">
                <a:solidFill>
                  <a:schemeClr val="tx1"/>
                </a:solidFill>
              </a:rPr>
              <a:t>  </a:t>
            </a:r>
            <a:r>
              <a:rPr lang="th-TH" dirty="0" smtClean="0">
                <a:solidFill>
                  <a:schemeClr val="tx1"/>
                </a:solidFill>
              </a:rPr>
              <a:t>พบว่า</a:t>
            </a:r>
            <a:r>
              <a:rPr lang="en-US" dirty="0" smtClean="0">
                <a:solidFill>
                  <a:schemeClr val="tx1"/>
                </a:solidFill>
              </a:rPr>
              <a:t>viral load </a:t>
            </a:r>
            <a:r>
              <a:rPr lang="th-TH" dirty="0" smtClean="0">
                <a:solidFill>
                  <a:schemeClr val="tx1"/>
                </a:solidFill>
              </a:rPr>
              <a:t>น้อย</a:t>
            </a:r>
            <a:r>
              <a:rPr lang="th-TH" dirty="0">
                <a:solidFill>
                  <a:schemeClr val="tx1"/>
                </a:solidFill>
              </a:rPr>
              <a:t>กว่า 50 </a:t>
            </a:r>
            <a:r>
              <a:rPr lang="en-US" dirty="0">
                <a:solidFill>
                  <a:schemeClr val="tx1"/>
                </a:solidFill>
              </a:rPr>
              <a:t>copies </a:t>
            </a:r>
            <a:r>
              <a:rPr lang="th-TH" dirty="0">
                <a:solidFill>
                  <a:schemeClr val="tx1"/>
                </a:solidFill>
              </a:rPr>
              <a:t>มีจำนวน 29 ราย คิดเป็นร้อยละ 78.37 และ</a:t>
            </a:r>
            <a:r>
              <a:rPr lang="th-TH" dirty="0" smtClean="0">
                <a:solidFill>
                  <a:schemeClr val="tx1"/>
                </a:solidFill>
              </a:rPr>
              <a:t>มี</a:t>
            </a:r>
            <a:r>
              <a:rPr lang="en-US" dirty="0">
                <a:solidFill>
                  <a:schemeClr val="tx1"/>
                </a:solidFill>
              </a:rPr>
              <a:t> viral load </a:t>
            </a:r>
            <a:r>
              <a:rPr lang="th-TH" dirty="0" smtClean="0">
                <a:solidFill>
                  <a:schemeClr val="tx1"/>
                </a:solidFill>
              </a:rPr>
              <a:t>น้อย</a:t>
            </a:r>
            <a:r>
              <a:rPr lang="th-TH" dirty="0">
                <a:solidFill>
                  <a:schemeClr val="tx1"/>
                </a:solidFill>
              </a:rPr>
              <a:t>กว่า 500</a:t>
            </a:r>
            <a:r>
              <a:rPr lang="en-US" dirty="0">
                <a:solidFill>
                  <a:schemeClr val="tx1"/>
                </a:solidFill>
              </a:rPr>
              <a:t> copies</a:t>
            </a:r>
            <a:r>
              <a:rPr lang="th-TH" dirty="0">
                <a:solidFill>
                  <a:schemeClr val="tx1"/>
                </a:solidFill>
              </a:rPr>
              <a:t> มี  1 ราย ร้อยละ2.70  ที่</a:t>
            </a:r>
            <a:r>
              <a:rPr lang="th-TH" dirty="0" smtClean="0">
                <a:solidFill>
                  <a:schemeClr val="tx1"/>
                </a:solidFill>
              </a:rPr>
              <a:t>ระดับ</a:t>
            </a:r>
            <a:r>
              <a:rPr lang="en-US" dirty="0">
                <a:solidFill>
                  <a:schemeClr val="tx1"/>
                </a:solidFill>
              </a:rPr>
              <a:t> viral load </a:t>
            </a:r>
            <a:r>
              <a:rPr lang="th-TH" dirty="0" smtClean="0">
                <a:solidFill>
                  <a:schemeClr val="tx1"/>
                </a:solidFill>
              </a:rPr>
              <a:t> </a:t>
            </a:r>
            <a:r>
              <a:rPr lang="th-TH" dirty="0">
                <a:solidFill>
                  <a:schemeClr val="tx1"/>
                </a:solidFill>
              </a:rPr>
              <a:t>เกิน 1000</a:t>
            </a:r>
            <a:r>
              <a:rPr lang="en-US" dirty="0">
                <a:solidFill>
                  <a:schemeClr val="tx1"/>
                </a:solidFill>
              </a:rPr>
              <a:t> copies</a:t>
            </a:r>
            <a:r>
              <a:rPr lang="th-TH" dirty="0">
                <a:solidFill>
                  <a:schemeClr val="tx1"/>
                </a:solidFill>
              </a:rPr>
              <a:t>มี 5 รายร้อยละ 13.51</a:t>
            </a:r>
            <a:endParaRPr lang="en-US" sz="2000" dirty="0">
              <a:solidFill>
                <a:schemeClr val="tx1"/>
              </a:solidFill>
            </a:endParaRPr>
          </a:p>
          <a:p>
            <a:pPr lvl="1" algn="l"/>
            <a:r>
              <a:rPr lang="th-TH" b="1" dirty="0" smtClean="0">
                <a:solidFill>
                  <a:schemeClr val="tx1"/>
                </a:solidFill>
              </a:rPr>
              <a:t>ด้านระดับ</a:t>
            </a:r>
            <a:r>
              <a:rPr lang="en-US" b="1" dirty="0">
                <a:solidFill>
                  <a:schemeClr val="tx1"/>
                </a:solidFill>
              </a:rPr>
              <a:t>CD4</a:t>
            </a:r>
            <a:r>
              <a:rPr lang="th-TH" dirty="0">
                <a:solidFill>
                  <a:schemeClr val="tx1"/>
                </a:solidFill>
              </a:rPr>
              <a:t>  </a:t>
            </a:r>
            <a:r>
              <a:rPr lang="th-TH" dirty="0" smtClean="0">
                <a:solidFill>
                  <a:schemeClr val="tx1"/>
                </a:solidFill>
              </a:rPr>
              <a:t>พบว่า</a:t>
            </a:r>
            <a:r>
              <a:rPr lang="th-TH" dirty="0">
                <a:solidFill>
                  <a:schemeClr val="tx1"/>
                </a:solidFill>
              </a:rPr>
              <a:t>ระดับ</a:t>
            </a:r>
            <a:r>
              <a:rPr lang="en-US" dirty="0">
                <a:solidFill>
                  <a:schemeClr val="tx1"/>
                </a:solidFill>
              </a:rPr>
              <a:t>CD</a:t>
            </a:r>
            <a:r>
              <a:rPr lang="th-TH" dirty="0">
                <a:solidFill>
                  <a:schemeClr val="tx1"/>
                </a:solidFill>
              </a:rPr>
              <a:t>4 </a:t>
            </a:r>
            <a:r>
              <a:rPr lang="en-US" dirty="0">
                <a:solidFill>
                  <a:schemeClr val="tx1"/>
                </a:solidFill>
              </a:rPr>
              <a:t>&gt;</a:t>
            </a:r>
            <a:r>
              <a:rPr lang="th-TH" dirty="0">
                <a:solidFill>
                  <a:schemeClr val="tx1"/>
                </a:solidFill>
              </a:rPr>
              <a:t>500 มี 23 รายร้อยละ 62.16</a:t>
            </a:r>
            <a:r>
              <a:rPr lang="en-US" dirty="0">
                <a:solidFill>
                  <a:schemeClr val="tx1"/>
                </a:solidFill>
              </a:rPr>
              <a:t> CD</a:t>
            </a:r>
            <a:r>
              <a:rPr lang="th-TH" dirty="0">
                <a:solidFill>
                  <a:schemeClr val="tx1"/>
                </a:solidFill>
              </a:rPr>
              <a:t>4 </a:t>
            </a:r>
            <a:r>
              <a:rPr lang="en-US" dirty="0">
                <a:solidFill>
                  <a:schemeClr val="tx1"/>
                </a:solidFill>
              </a:rPr>
              <a:t>&gt;</a:t>
            </a:r>
            <a:r>
              <a:rPr lang="th-TH" dirty="0">
                <a:solidFill>
                  <a:schemeClr val="tx1"/>
                </a:solidFill>
              </a:rPr>
              <a:t>400มี 7 ราย ร้อยละ18.91 ที่</a:t>
            </a:r>
            <a:r>
              <a:rPr lang="en-US" dirty="0">
                <a:solidFill>
                  <a:schemeClr val="tx1"/>
                </a:solidFill>
              </a:rPr>
              <a:t> CD</a:t>
            </a:r>
            <a:r>
              <a:rPr lang="th-TH" dirty="0">
                <a:solidFill>
                  <a:schemeClr val="tx1"/>
                </a:solidFill>
              </a:rPr>
              <a:t>4 </a:t>
            </a:r>
            <a:r>
              <a:rPr lang="en-US" dirty="0">
                <a:solidFill>
                  <a:schemeClr val="tx1"/>
                </a:solidFill>
              </a:rPr>
              <a:t>200- </a:t>
            </a:r>
            <a:r>
              <a:rPr lang="th-TH" dirty="0">
                <a:solidFill>
                  <a:schemeClr val="tx1"/>
                </a:solidFill>
              </a:rPr>
              <a:t>400 มี 3 รายร้อยละ8.10 และ</a:t>
            </a:r>
            <a:r>
              <a:rPr lang="en-US" dirty="0">
                <a:solidFill>
                  <a:schemeClr val="tx1"/>
                </a:solidFill>
              </a:rPr>
              <a:t>CD</a:t>
            </a:r>
            <a:r>
              <a:rPr lang="th-TH" dirty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&lt;</a:t>
            </a:r>
            <a:r>
              <a:rPr lang="th-TH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200</a:t>
            </a:r>
            <a:r>
              <a:rPr lang="th-TH" dirty="0">
                <a:solidFill>
                  <a:schemeClr val="tx1"/>
                </a:solidFill>
              </a:rPr>
              <a:t>มี 2 ราย ร้อยละ5.40</a:t>
            </a:r>
            <a:endParaRPr lang="en-US" sz="2000" dirty="0">
              <a:solidFill>
                <a:schemeClr val="tx1"/>
              </a:solidFill>
            </a:endParaRPr>
          </a:p>
          <a:p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46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-8670" y="188640"/>
            <a:ext cx="9152670" cy="792088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ผลการศึกษา(ต่อ)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7504" y="764704"/>
            <a:ext cx="8640960" cy="5616624"/>
          </a:xfrm>
        </p:spPr>
        <p:txBody>
          <a:bodyPr>
            <a:normAutofit/>
          </a:bodyPr>
          <a:lstStyle/>
          <a:p>
            <a:pPr lvl="1"/>
            <a:r>
              <a:rPr lang="th-TH" dirty="0" smtClean="0">
                <a:solidFill>
                  <a:schemeClr val="tx1"/>
                </a:solidFill>
              </a:rPr>
              <a:t>	</a:t>
            </a:r>
          </a:p>
          <a:p>
            <a:pPr lvl="1" algn="l"/>
            <a:r>
              <a:rPr lang="th-TH" sz="3200" b="1" dirty="0" smtClean="0">
                <a:solidFill>
                  <a:schemeClr val="tx1"/>
                </a:solidFill>
              </a:rPr>
              <a:t>ด้านสูตรยา   </a:t>
            </a:r>
            <a:r>
              <a:rPr lang="th-TH" sz="3200" dirty="0" smtClean="0">
                <a:solidFill>
                  <a:schemeClr val="tx1"/>
                </a:solidFill>
              </a:rPr>
              <a:t>พบว่า  เด็กส่วน</a:t>
            </a:r>
            <a:r>
              <a:rPr lang="th-TH" sz="3200" dirty="0">
                <a:solidFill>
                  <a:schemeClr val="tx1"/>
                </a:solidFill>
              </a:rPr>
              <a:t>ใหญ่กินยาในสูตรพื้นฐาน จำนวน 29 ราย ร้อยละ78.37  มีสูตรดื้อยาจำนวน 6 รายร้อยละ16.21และมีสูตรเพิ่มเติม 2 ราย ร้อยละ 5.26</a:t>
            </a:r>
            <a:endParaRPr lang="en-US" sz="3200" dirty="0">
              <a:solidFill>
                <a:schemeClr val="tx1"/>
              </a:solidFill>
            </a:endParaRPr>
          </a:p>
          <a:p>
            <a:pPr lvl="1" algn="l"/>
            <a:r>
              <a:rPr lang="th-TH" sz="3200" b="1" dirty="0" smtClean="0">
                <a:solidFill>
                  <a:schemeClr val="tx1"/>
                </a:solidFill>
              </a:rPr>
              <a:t>ด้านการศึกษา</a:t>
            </a:r>
            <a:r>
              <a:rPr lang="en-US" sz="3200" b="1" dirty="0" smtClean="0">
                <a:solidFill>
                  <a:schemeClr val="tx1"/>
                </a:solidFill>
              </a:rPr>
              <a:t>  </a:t>
            </a:r>
            <a:r>
              <a:rPr lang="th-TH" sz="3200" dirty="0">
                <a:solidFill>
                  <a:schemeClr val="tx1"/>
                </a:solidFill>
              </a:rPr>
              <a:t>พบว่า</a:t>
            </a:r>
            <a:r>
              <a:rPr lang="th-TH" sz="3200" dirty="0" smtClean="0">
                <a:solidFill>
                  <a:schemeClr val="tx1"/>
                </a:solidFill>
              </a:rPr>
              <a:t>เด็กส่วน</a:t>
            </a:r>
            <a:r>
              <a:rPr lang="th-TH" sz="3200" dirty="0">
                <a:solidFill>
                  <a:schemeClr val="tx1"/>
                </a:solidFill>
              </a:rPr>
              <a:t>ใหญ่ที่</a:t>
            </a:r>
            <a:r>
              <a:rPr lang="th-TH" sz="3200" dirty="0" smtClean="0">
                <a:solidFill>
                  <a:schemeClr val="tx1"/>
                </a:solidFill>
              </a:rPr>
              <a:t>ส่งกำลัง</a:t>
            </a:r>
            <a:r>
              <a:rPr lang="th-TH" sz="3200" dirty="0">
                <a:solidFill>
                  <a:schemeClr val="tx1"/>
                </a:solidFill>
              </a:rPr>
              <a:t>ศึกษาระดับมหาวิทยาลัยจำนวน  13 รายร้อยละ35.13  รองลงมาไม่ได้เรียนหนังสือ  8 รายร้อยละ 21.62 มีอีก9 รายที่เรียนระดับ </a:t>
            </a:r>
            <a:r>
              <a:rPr lang="th-TH" sz="3200" dirty="0" err="1">
                <a:solidFill>
                  <a:schemeClr val="tx1"/>
                </a:solidFill>
              </a:rPr>
              <a:t>ปวช</a:t>
            </a:r>
            <a:r>
              <a:rPr lang="th-TH" sz="3200" dirty="0">
                <a:solidFill>
                  <a:schemeClr val="tx1"/>
                </a:solidFill>
              </a:rPr>
              <a:t> - </a:t>
            </a:r>
            <a:r>
              <a:rPr lang="th-TH" sz="3200" dirty="0" err="1">
                <a:solidFill>
                  <a:schemeClr val="tx1"/>
                </a:solidFill>
              </a:rPr>
              <a:t>ปวส</a:t>
            </a:r>
            <a:r>
              <a:rPr lang="th-TH" sz="3200" dirty="0">
                <a:solidFill>
                  <a:schemeClr val="tx1"/>
                </a:solidFill>
              </a:rPr>
              <a:t> 6 ราย ร้อยละ 16.21และ</a:t>
            </a:r>
            <a:r>
              <a:rPr lang="th-TH" sz="3200" dirty="0" err="1">
                <a:solidFill>
                  <a:schemeClr val="tx1"/>
                </a:solidFill>
              </a:rPr>
              <a:t>กศน</a:t>
            </a:r>
            <a:r>
              <a:rPr lang="th-TH" sz="3200" dirty="0">
                <a:solidFill>
                  <a:schemeClr val="tx1"/>
                </a:solidFill>
              </a:rPr>
              <a:t> 5 รายร้อยละ13.51  สาเหตุส่วนใหญ่ที่ไม่ได้เรียนหนังสือคือเรียนจบ ม.3 ทำงาน รอเรียนต่อเมื่อพร้อม  บางรายจบม.6 รอเรียนต่อจะทำงานไปก่อน มีบางรายจบ. </a:t>
            </a:r>
            <a:r>
              <a:rPr lang="th-TH" sz="3200" dirty="0" err="1">
                <a:solidFill>
                  <a:schemeClr val="tx1"/>
                </a:solidFill>
              </a:rPr>
              <a:t>ปวช</a:t>
            </a:r>
            <a:r>
              <a:rPr lang="th-TH" sz="3200" dirty="0">
                <a:solidFill>
                  <a:schemeClr val="tx1"/>
                </a:solidFill>
              </a:rPr>
              <a:t> ทำงานเลยไม่มีเวลาเรียน</a:t>
            </a:r>
            <a:endParaRPr lang="en-US" sz="3200" dirty="0">
              <a:solidFill>
                <a:schemeClr val="tx1"/>
              </a:solidFill>
            </a:endParaRPr>
          </a:p>
          <a:p>
            <a:pPr algn="l"/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9801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-8670" y="188640"/>
            <a:ext cx="9152670" cy="792088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ผลการศึกษา(ต่อ)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7504" y="764704"/>
            <a:ext cx="8640960" cy="5616624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th-TH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th-TH" b="1" dirty="0" smtClean="0">
                <a:solidFill>
                  <a:schemeClr val="tx1"/>
                </a:solidFill>
              </a:rPr>
              <a:t>ด้านปัญหา</a:t>
            </a:r>
            <a:r>
              <a:rPr lang="th-TH" b="1" dirty="0">
                <a:solidFill>
                  <a:schemeClr val="tx1"/>
                </a:solidFill>
              </a:rPr>
              <a:t>อื่นๆและจิต</a:t>
            </a:r>
            <a:r>
              <a:rPr lang="th-TH" b="1" dirty="0" smtClean="0">
                <a:solidFill>
                  <a:schemeClr val="tx1"/>
                </a:solidFill>
              </a:rPr>
              <a:t>สังคม  </a:t>
            </a:r>
          </a:p>
          <a:p>
            <a:pPr algn="l"/>
            <a:r>
              <a:rPr lang="th-TH" dirty="0" smtClean="0">
                <a:solidFill>
                  <a:schemeClr val="tx1"/>
                </a:solidFill>
              </a:rPr>
              <a:t>	- ปัญหาเพศสัมพันธ์   วัยรุ่นเริ่ม</a:t>
            </a:r>
            <a:r>
              <a:rPr lang="th-TH" dirty="0">
                <a:solidFill>
                  <a:schemeClr val="tx1"/>
                </a:solidFill>
              </a:rPr>
              <a:t>มีแฟน  </a:t>
            </a:r>
            <a:r>
              <a:rPr lang="th-TH" dirty="0" smtClean="0">
                <a:solidFill>
                  <a:schemeClr val="tx1"/>
                </a:solidFill>
              </a:rPr>
              <a:t>มี </a:t>
            </a:r>
            <a:r>
              <a:rPr lang="th-TH" dirty="0">
                <a:solidFill>
                  <a:schemeClr val="tx1"/>
                </a:solidFill>
              </a:rPr>
              <a:t>3 รายที่มีเพศสัมพันธ์และตั้งครรภ์และได้รับการ</a:t>
            </a:r>
            <a:r>
              <a:rPr lang="th-TH" dirty="0" smtClean="0">
                <a:solidFill>
                  <a:schemeClr val="tx1"/>
                </a:solidFill>
              </a:rPr>
              <a:t>ดูแลก่อนคลอดและ</a:t>
            </a:r>
            <a:r>
              <a:rPr lang="th-TH" dirty="0">
                <a:solidFill>
                  <a:schemeClr val="tx1"/>
                </a:solidFill>
              </a:rPr>
              <a:t>หลัง</a:t>
            </a:r>
            <a:r>
              <a:rPr lang="th-TH" dirty="0" smtClean="0">
                <a:solidFill>
                  <a:schemeClr val="tx1"/>
                </a:solidFill>
              </a:rPr>
              <a:t>คลอด </a:t>
            </a:r>
            <a:r>
              <a:rPr lang="th-TH" dirty="0">
                <a:solidFill>
                  <a:schemeClr val="tx1"/>
                </a:solidFill>
              </a:rPr>
              <a:t>ในรายที่มีแฟนเริ่มมีเพศสัมพันธ์ได้รับการดูแลเรื่องการมีเพศสัมพันธ์ให้ปลอดภัย โดยมีเจ้าหน้าที่ให้การปรึกษาแบบพี่เลี้ยง </a:t>
            </a:r>
            <a:endParaRPr lang="th-TH" dirty="0" smtClean="0">
              <a:solidFill>
                <a:schemeClr val="tx1"/>
              </a:solidFill>
            </a:endParaRPr>
          </a:p>
          <a:p>
            <a:pPr algn="l"/>
            <a:r>
              <a:rPr lang="th-TH" dirty="0">
                <a:solidFill>
                  <a:schemeClr val="tx1"/>
                </a:solidFill>
              </a:rPr>
              <a:t>	</a:t>
            </a:r>
            <a:r>
              <a:rPr lang="th-TH" dirty="0" smtClean="0">
                <a:solidFill>
                  <a:schemeClr val="tx1"/>
                </a:solidFill>
              </a:rPr>
              <a:t>- </a:t>
            </a:r>
            <a:r>
              <a:rPr lang="th-TH" dirty="0">
                <a:solidFill>
                  <a:schemeClr val="tx1"/>
                </a:solidFill>
              </a:rPr>
              <a:t>กินยาไม่</a:t>
            </a:r>
            <a:r>
              <a:rPr lang="th-TH" dirty="0" smtClean="0">
                <a:solidFill>
                  <a:schemeClr val="tx1"/>
                </a:solidFill>
              </a:rPr>
              <a:t>สม่ำเสมอ พบในวัยรุ่นที่เรียนในมหาวิทยาลัย บางคนมีปัญหาการปรับตัวช่วงแรกเพราะกิจกรรมเยอะขึ้น</a:t>
            </a:r>
          </a:p>
          <a:p>
            <a:pPr algn="l"/>
            <a:r>
              <a:rPr lang="th-TH" dirty="0">
                <a:solidFill>
                  <a:schemeClr val="tx1"/>
                </a:solidFill>
              </a:rPr>
              <a:t>	</a:t>
            </a:r>
            <a:r>
              <a:rPr lang="th-TH" dirty="0" smtClean="0">
                <a:solidFill>
                  <a:schemeClr val="tx1"/>
                </a:solidFill>
              </a:rPr>
              <a:t>- มาไม่ตรง</a:t>
            </a:r>
            <a:r>
              <a:rPr lang="th-TH" dirty="0">
                <a:solidFill>
                  <a:schemeClr val="tx1"/>
                </a:solidFill>
              </a:rPr>
              <a:t>ตามนัด </a:t>
            </a:r>
            <a:r>
              <a:rPr lang="th-TH" dirty="0" smtClean="0">
                <a:solidFill>
                  <a:schemeClr val="tx1"/>
                </a:solidFill>
              </a:rPr>
              <a:t>ขาดนัด ซึ่งเป็น</a:t>
            </a:r>
            <a:r>
              <a:rPr lang="en-US" dirty="0">
                <a:solidFill>
                  <a:schemeClr val="tx1"/>
                </a:solidFill>
              </a:rPr>
              <a:t>case</a:t>
            </a:r>
            <a:r>
              <a:rPr lang="th-TH" dirty="0">
                <a:solidFill>
                  <a:schemeClr val="tx1"/>
                </a:solidFill>
              </a:rPr>
              <a:t>ที่ต้องติดตาม</a:t>
            </a:r>
            <a:r>
              <a:rPr lang="th-TH" dirty="0" smtClean="0">
                <a:solidFill>
                  <a:schemeClr val="tx1"/>
                </a:solidFill>
              </a:rPr>
              <a:t>ต่อโดยใช้สื่อต่างๆ</a:t>
            </a:r>
          </a:p>
          <a:p>
            <a:pPr algn="l"/>
            <a:r>
              <a:rPr lang="th-TH" dirty="0" smtClean="0">
                <a:solidFill>
                  <a:schemeClr val="tx1"/>
                </a:solidFill>
              </a:rPr>
              <a:t>	- ปัญหาการปรับตัว   </a:t>
            </a:r>
            <a:r>
              <a:rPr lang="th-TH" dirty="0">
                <a:solidFill>
                  <a:schemeClr val="tx1"/>
                </a:solidFill>
              </a:rPr>
              <a:t>จากการ</a:t>
            </a:r>
            <a:r>
              <a:rPr lang="th-TH" dirty="0" smtClean="0">
                <a:solidFill>
                  <a:schemeClr val="tx1"/>
                </a:solidFill>
              </a:rPr>
              <a:t>สัมภาษณ์วัยรุ่น  </a:t>
            </a:r>
            <a:r>
              <a:rPr lang="th-TH" dirty="0">
                <a:solidFill>
                  <a:schemeClr val="tx1"/>
                </a:solidFill>
              </a:rPr>
              <a:t>พบว่า  การ</a:t>
            </a:r>
            <a:r>
              <a:rPr lang="th-TH" dirty="0" smtClean="0">
                <a:solidFill>
                  <a:schemeClr val="tx1"/>
                </a:solidFill>
              </a:rPr>
              <a:t>ส่งไปแผนกอายุรก</a:t>
            </a:r>
            <a:r>
              <a:rPr lang="th-TH" dirty="0" err="1" smtClean="0">
                <a:solidFill>
                  <a:schemeClr val="tx1"/>
                </a:solidFill>
              </a:rPr>
              <a:t>รรม</a:t>
            </a:r>
            <a:r>
              <a:rPr lang="th-TH" dirty="0" smtClean="0">
                <a:solidFill>
                  <a:schemeClr val="tx1"/>
                </a:solidFill>
              </a:rPr>
              <a:t>เจอผู้รับบริการ</a:t>
            </a:r>
            <a:r>
              <a:rPr lang="th-TH" dirty="0">
                <a:solidFill>
                  <a:schemeClr val="tx1"/>
                </a:solidFill>
              </a:rPr>
              <a:t>จำนวนมาก </a:t>
            </a:r>
            <a:r>
              <a:rPr lang="th-TH" dirty="0" smtClean="0">
                <a:solidFill>
                  <a:schemeClr val="tx1"/>
                </a:solidFill>
              </a:rPr>
              <a:t>ต้อง</a:t>
            </a:r>
            <a:r>
              <a:rPr lang="th-TH" dirty="0">
                <a:solidFill>
                  <a:schemeClr val="tx1"/>
                </a:solidFill>
              </a:rPr>
              <a:t>รอ</a:t>
            </a:r>
            <a:r>
              <a:rPr lang="th-TH" dirty="0" smtClean="0">
                <a:solidFill>
                  <a:schemeClr val="tx1"/>
                </a:solidFill>
              </a:rPr>
              <a:t>นาน  </a:t>
            </a:r>
            <a:r>
              <a:rPr lang="th-TH" dirty="0">
                <a:solidFill>
                  <a:schemeClr val="tx1"/>
                </a:solidFill>
              </a:rPr>
              <a:t>บางรายยังไม่ชินกับ</a:t>
            </a:r>
            <a:r>
              <a:rPr lang="th-TH" dirty="0" smtClean="0">
                <a:solidFill>
                  <a:schemeClr val="tx1"/>
                </a:solidFill>
              </a:rPr>
              <a:t>ระบบของผู้ใหญ่  </a:t>
            </a:r>
            <a:r>
              <a:rPr lang="th-TH" dirty="0">
                <a:solidFill>
                  <a:schemeClr val="tx1"/>
                </a:solidFill>
              </a:rPr>
              <a:t>ทำให้ไม่กล้าถาม  ยิ่งถ้ามาไม่ตามนัดแล้วจะไม่กล้ามาติดต่อโดยตรง  ทางหน่วยงานอายุรก</a:t>
            </a:r>
            <a:r>
              <a:rPr lang="th-TH" dirty="0" err="1">
                <a:solidFill>
                  <a:schemeClr val="tx1"/>
                </a:solidFill>
              </a:rPr>
              <a:t>รรม</a:t>
            </a:r>
            <a:r>
              <a:rPr lang="th-TH" dirty="0">
                <a:solidFill>
                  <a:schemeClr val="tx1"/>
                </a:solidFill>
              </a:rPr>
              <a:t>ได้ประสานกับเจ้าหน้าที่ให้การปรึกษาในการอำนวยความสะดวกให้</a:t>
            </a:r>
            <a:endParaRPr lang="th-TH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9046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-8670" y="188640"/>
            <a:ext cx="9152670" cy="792088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ผลการศึกษา(ต่อ)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7504" y="764704"/>
            <a:ext cx="8640960" cy="5616624"/>
          </a:xfrm>
        </p:spPr>
        <p:txBody>
          <a:bodyPr>
            <a:normAutofit/>
          </a:bodyPr>
          <a:lstStyle/>
          <a:p>
            <a:pPr lvl="1"/>
            <a:endParaRPr lang="th-TH" sz="3200" dirty="0" smtClean="0">
              <a:solidFill>
                <a:schemeClr val="tx1"/>
              </a:solidFill>
            </a:endParaRPr>
          </a:p>
          <a:p>
            <a:pPr marL="914400" lvl="1" indent="-457200" algn="l">
              <a:buFontTx/>
              <a:buChar char="-"/>
            </a:pPr>
            <a:r>
              <a:rPr lang="th-TH" sz="3200" b="1" dirty="0" smtClean="0">
                <a:solidFill>
                  <a:schemeClr val="tx1"/>
                </a:solidFill>
              </a:rPr>
              <a:t>ปัญหาเรื่องสิทธิ </a:t>
            </a:r>
            <a:r>
              <a:rPr lang="th-TH" sz="3200" dirty="0" smtClean="0">
                <a:solidFill>
                  <a:schemeClr val="tx1"/>
                </a:solidFill>
              </a:rPr>
              <a:t>บางครั้ง</a:t>
            </a:r>
            <a:r>
              <a:rPr lang="th-TH" sz="3200" dirty="0">
                <a:solidFill>
                  <a:schemeClr val="tx1"/>
                </a:solidFill>
              </a:rPr>
              <a:t>เด็กติดต่อผ่านเจ้าหน้าที่ปรึกษาเพื่อช่วยประสานงานในการแก้ปัญหาให้เด็ก  โดยเฉพาะปัญหาเรื่องสิทธิ  พบมากที่เด็กมีเปลี่ยนสิทธิประกันสังคมแล้วมารับยาไม่ได้   รวมทั้งเด็กที่มีปัญหาจากโครงการ</a:t>
            </a:r>
            <a:r>
              <a:rPr lang="en-US" sz="3200" dirty="0">
                <a:solidFill>
                  <a:schemeClr val="tx1"/>
                </a:solidFill>
              </a:rPr>
              <a:t>NAPHA EXTENSION</a:t>
            </a:r>
            <a:r>
              <a:rPr lang="th-TH" sz="3200" dirty="0">
                <a:solidFill>
                  <a:schemeClr val="tx1"/>
                </a:solidFill>
              </a:rPr>
              <a:t>เดิม  ซึ่งได้รับการติดต่อให้ย้าย</a:t>
            </a:r>
            <a:r>
              <a:rPr lang="th-TH" sz="3200" dirty="0" smtClean="0">
                <a:solidFill>
                  <a:schemeClr val="tx1"/>
                </a:solidFill>
              </a:rPr>
              <a:t>สิทธิ</a:t>
            </a:r>
          </a:p>
          <a:p>
            <a:pPr marL="914400" lvl="1" indent="-457200" algn="l">
              <a:buFontTx/>
              <a:buChar char="-"/>
            </a:pPr>
            <a:r>
              <a:rPr lang="th-TH" sz="3200" dirty="0" smtClean="0">
                <a:solidFill>
                  <a:schemeClr val="tx1"/>
                </a:solidFill>
              </a:rPr>
              <a:t>กล</a:t>
            </a:r>
            <a:r>
              <a:rPr lang="th-TH" sz="3200" dirty="0" err="1" smtClean="0">
                <a:solidFill>
                  <a:schemeClr val="tx1"/>
                </a:solidFill>
              </a:rPr>
              <a:t>ยุทธ</a:t>
            </a:r>
            <a:r>
              <a:rPr lang="th-TH" sz="3200" dirty="0" smtClean="0">
                <a:solidFill>
                  <a:schemeClr val="tx1"/>
                </a:solidFill>
              </a:rPr>
              <a:t>ที่ใช้ในการติดตามเด็ก  ซึ่ง</a:t>
            </a:r>
            <a:r>
              <a:rPr lang="th-TH" sz="3200" dirty="0">
                <a:solidFill>
                  <a:schemeClr val="tx1"/>
                </a:solidFill>
              </a:rPr>
              <a:t>จะมีการ</a:t>
            </a:r>
            <a:r>
              <a:rPr lang="th-TH" sz="3200" dirty="0" smtClean="0">
                <a:solidFill>
                  <a:schemeClr val="tx1"/>
                </a:solidFill>
              </a:rPr>
              <a:t>ติดตามดูแล</a:t>
            </a:r>
            <a:r>
              <a:rPr lang="th-TH" sz="3200" dirty="0">
                <a:solidFill>
                  <a:schemeClr val="tx1"/>
                </a:solidFill>
              </a:rPr>
              <a:t>ให้การปรึกษาในวันที่มาพบแพทย์  และบางรายมีการสื่อสารทางโทรศัพท์ ทาง</a:t>
            </a:r>
            <a:r>
              <a:rPr lang="en-US" sz="3200" dirty="0">
                <a:solidFill>
                  <a:schemeClr val="tx1"/>
                </a:solidFill>
              </a:rPr>
              <a:t>Line</a:t>
            </a:r>
            <a:r>
              <a:rPr lang="th-TH" sz="3200" dirty="0">
                <a:solidFill>
                  <a:schemeClr val="tx1"/>
                </a:solidFill>
              </a:rPr>
              <a:t>  ทาง</a:t>
            </a:r>
            <a:r>
              <a:rPr lang="en-US" sz="3200" dirty="0">
                <a:solidFill>
                  <a:schemeClr val="tx1"/>
                </a:solidFill>
              </a:rPr>
              <a:t>Facebook</a:t>
            </a:r>
            <a:r>
              <a:rPr lang="th-TH" sz="3200" dirty="0">
                <a:solidFill>
                  <a:schemeClr val="tx1"/>
                </a:solidFill>
              </a:rPr>
              <a:t>อีกช่องทางหนึ่ง</a:t>
            </a:r>
            <a:endParaRPr lang="en-US" sz="3200" dirty="0">
              <a:solidFill>
                <a:schemeClr val="tx1"/>
              </a:solidFill>
            </a:endParaRPr>
          </a:p>
          <a:p>
            <a:pPr lvl="1" algn="l"/>
            <a:r>
              <a:rPr lang="th-TH" sz="3200" dirty="0" smtClean="0">
                <a:solidFill>
                  <a:schemeClr val="tx1"/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2279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-8670" y="188640"/>
            <a:ext cx="9152670" cy="792088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ผลการศึกษา(ต่อ)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7504" y="764704"/>
            <a:ext cx="8640960" cy="5616624"/>
          </a:xfrm>
        </p:spPr>
        <p:txBody>
          <a:bodyPr>
            <a:normAutofit fontScale="92500" lnSpcReduction="20000"/>
          </a:bodyPr>
          <a:lstStyle/>
          <a:p>
            <a:pPr lvl="1" algn="l"/>
            <a:r>
              <a:rPr lang="th-TH" sz="3200" b="1" dirty="0" smtClean="0">
                <a:solidFill>
                  <a:schemeClr val="tx1"/>
                </a:solidFill>
              </a:rPr>
              <a:t>กรณีศึกษา</a:t>
            </a:r>
            <a:r>
              <a:rPr lang="th-TH" sz="3200" dirty="0" smtClean="0">
                <a:solidFill>
                  <a:schemeClr val="tx1"/>
                </a:solidFill>
              </a:rPr>
              <a:t>1  วัยรุ่น19 </a:t>
            </a:r>
            <a:r>
              <a:rPr lang="th-TH" sz="3200" dirty="0">
                <a:solidFill>
                  <a:schemeClr val="tx1"/>
                </a:solidFill>
              </a:rPr>
              <a:t>ปี</a:t>
            </a:r>
            <a:r>
              <a:rPr lang="en-US" sz="3200" dirty="0">
                <a:solidFill>
                  <a:schemeClr val="tx1"/>
                </a:solidFill>
              </a:rPr>
              <a:t>   </a:t>
            </a:r>
            <a:r>
              <a:rPr lang="th-TH" sz="3200" dirty="0">
                <a:solidFill>
                  <a:schemeClr val="tx1"/>
                </a:solidFill>
              </a:rPr>
              <a:t>พ่อแม่</a:t>
            </a:r>
            <a:r>
              <a:rPr lang="th-TH" sz="3200" dirty="0" smtClean="0">
                <a:solidFill>
                  <a:schemeClr val="tx1"/>
                </a:solidFill>
              </a:rPr>
              <a:t>เสียชีวิตอยู่</a:t>
            </a:r>
            <a:r>
              <a:rPr lang="th-TH" sz="3200" dirty="0">
                <a:solidFill>
                  <a:schemeClr val="tx1"/>
                </a:solidFill>
              </a:rPr>
              <a:t>กับป้า   </a:t>
            </a:r>
            <a:r>
              <a:rPr lang="th-TH" sz="3200" dirty="0" smtClean="0">
                <a:solidFill>
                  <a:schemeClr val="tx1"/>
                </a:solidFill>
              </a:rPr>
              <a:t>ทราบติดเชื้อตอน</a:t>
            </a:r>
            <a:r>
              <a:rPr lang="th-TH" sz="3200" dirty="0">
                <a:solidFill>
                  <a:schemeClr val="tx1"/>
                </a:solidFill>
              </a:rPr>
              <a:t>อายุ 4 ปีป่วยบ่อยตัว</a:t>
            </a:r>
            <a:r>
              <a:rPr lang="th-TH" sz="3200" dirty="0" smtClean="0">
                <a:solidFill>
                  <a:schemeClr val="tx1"/>
                </a:solidFill>
              </a:rPr>
              <a:t>เล็กป้า</a:t>
            </a:r>
            <a:r>
              <a:rPr lang="th-TH" sz="3200" dirty="0">
                <a:solidFill>
                  <a:schemeClr val="tx1"/>
                </a:solidFill>
              </a:rPr>
              <a:t>พามา</a:t>
            </a:r>
            <a:r>
              <a:rPr lang="th-TH" sz="3200" dirty="0" smtClean="0">
                <a:solidFill>
                  <a:schemeClr val="tx1"/>
                </a:solidFill>
              </a:rPr>
              <a:t>ตรวจรักษาต่อเนื่องที่</a:t>
            </a:r>
            <a:r>
              <a:rPr lang="th-TH" sz="3200" dirty="0" err="1" smtClean="0">
                <a:solidFill>
                  <a:schemeClr val="tx1"/>
                </a:solidFill>
              </a:rPr>
              <a:t>สบร</a:t>
            </a:r>
            <a:r>
              <a:rPr lang="th-TH" sz="3200" dirty="0" smtClean="0">
                <a:solidFill>
                  <a:schemeClr val="tx1"/>
                </a:solidFill>
              </a:rPr>
              <a:t>ล่าสุด 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</a:rPr>
              <a:t>CD4= 820 cell  22 % VL  &lt;  20 Copies </a:t>
            </a:r>
            <a:r>
              <a:rPr lang="th-TH" sz="3200" dirty="0" smtClean="0">
                <a:solidFill>
                  <a:schemeClr val="tx1"/>
                </a:solidFill>
              </a:rPr>
              <a:t>ก.ค.</a:t>
            </a:r>
            <a:r>
              <a:rPr lang="th-TH" sz="3200" dirty="0">
                <a:solidFill>
                  <a:schemeClr val="tx1"/>
                </a:solidFill>
              </a:rPr>
              <a:t>58 หยุด</a:t>
            </a:r>
            <a:r>
              <a:rPr lang="th-TH" sz="3200" dirty="0" smtClean="0">
                <a:solidFill>
                  <a:schemeClr val="tx1"/>
                </a:solidFill>
              </a:rPr>
              <a:t>เรียน(</a:t>
            </a:r>
            <a:r>
              <a:rPr lang="th-TH" sz="3200" dirty="0" err="1" smtClean="0">
                <a:solidFill>
                  <a:schemeClr val="tx1"/>
                </a:solidFill>
              </a:rPr>
              <a:t>ปวช</a:t>
            </a:r>
            <a:r>
              <a:rPr lang="th-TH" sz="3200" dirty="0">
                <a:solidFill>
                  <a:schemeClr val="tx1"/>
                </a:solidFill>
              </a:rPr>
              <a:t>ปี </a:t>
            </a:r>
            <a:r>
              <a:rPr lang="th-TH" sz="3200" dirty="0" smtClean="0">
                <a:solidFill>
                  <a:schemeClr val="tx1"/>
                </a:solidFill>
              </a:rPr>
              <a:t>2)  สอบ</a:t>
            </a:r>
            <a:r>
              <a:rPr lang="th-TH" sz="3200" dirty="0">
                <a:solidFill>
                  <a:schemeClr val="tx1"/>
                </a:solidFill>
              </a:rPr>
              <a:t>ไม่ผ่านและไม่อยาก</a:t>
            </a:r>
            <a:r>
              <a:rPr lang="th-TH" sz="3200" dirty="0" smtClean="0">
                <a:solidFill>
                  <a:schemeClr val="tx1"/>
                </a:solidFill>
              </a:rPr>
              <a:t>เรียน  ทำงาน</a:t>
            </a:r>
            <a:r>
              <a:rPr lang="th-TH" sz="3200" dirty="0">
                <a:solidFill>
                  <a:schemeClr val="tx1"/>
                </a:solidFill>
              </a:rPr>
              <a:t>รับจ้างได้</a:t>
            </a:r>
            <a:r>
              <a:rPr lang="th-TH" sz="3200" dirty="0" smtClean="0">
                <a:solidFill>
                  <a:schemeClr val="tx1"/>
                </a:solidFill>
              </a:rPr>
              <a:t>สิทธิ</a:t>
            </a:r>
            <a:r>
              <a:rPr lang="th-TH" sz="3200" dirty="0" err="1" smtClean="0">
                <a:solidFill>
                  <a:schemeClr val="tx1"/>
                </a:solidFill>
              </a:rPr>
              <a:t>ปกส</a:t>
            </a:r>
            <a:r>
              <a:rPr lang="th-TH" sz="3200" dirty="0" smtClean="0">
                <a:solidFill>
                  <a:schemeClr val="tx1"/>
                </a:solidFill>
              </a:rPr>
              <a:t>  ลาออก มีแฟนแล้ว งานไม่มั่นคง ไม่กล้าบอกแฟนและครอบครัวแฟนเรื่องผลเลือด</a:t>
            </a:r>
          </a:p>
          <a:p>
            <a:pPr lvl="1" algn="l"/>
            <a:r>
              <a:rPr lang="th-TH" sz="3500" b="1" dirty="0" smtClean="0">
                <a:solidFill>
                  <a:schemeClr val="tx1"/>
                </a:solidFill>
              </a:rPr>
              <a:t>ปัญหา</a:t>
            </a:r>
          </a:p>
          <a:p>
            <a:pPr lvl="1" algn="l"/>
            <a:r>
              <a:rPr lang="th-TH" sz="3500" b="1" dirty="0" smtClean="0">
                <a:solidFill>
                  <a:schemeClr val="tx1"/>
                </a:solidFill>
              </a:rPr>
              <a:t>	- มีแฟนๆไม่ทราบผลเลือด ไม่กล้าเปิดเผยผลเลือด</a:t>
            </a:r>
          </a:p>
          <a:p>
            <a:pPr lvl="1" algn="l"/>
            <a:r>
              <a:rPr lang="th-TH" sz="3500" b="1" dirty="0" smtClean="0">
                <a:solidFill>
                  <a:schemeClr val="tx1"/>
                </a:solidFill>
              </a:rPr>
              <a:t>	- หยุดเรียน </a:t>
            </a:r>
          </a:p>
          <a:p>
            <a:pPr lvl="1" algn="l"/>
            <a:r>
              <a:rPr lang="th-TH" sz="3500" b="1" dirty="0" smtClean="0">
                <a:solidFill>
                  <a:schemeClr val="tx1"/>
                </a:solidFill>
              </a:rPr>
              <a:t>	- ทำงานรายได้ไม่มั่นคง ขายขนม</a:t>
            </a:r>
          </a:p>
          <a:p>
            <a:pPr lvl="1" algn="l"/>
            <a:r>
              <a:rPr lang="th-TH" sz="3500" b="1" dirty="0" smtClean="0">
                <a:solidFill>
                  <a:schemeClr val="tx1"/>
                </a:solidFill>
              </a:rPr>
              <a:t>	- เรื่องสิทธิ</a:t>
            </a:r>
            <a:r>
              <a:rPr lang="th-TH" sz="3500" b="1" dirty="0" err="1" smtClean="0">
                <a:solidFill>
                  <a:schemeClr val="tx1"/>
                </a:solidFill>
              </a:rPr>
              <a:t>ปกส</a:t>
            </a:r>
            <a:r>
              <a:rPr lang="th-TH" sz="3500" b="1" dirty="0" smtClean="0">
                <a:solidFill>
                  <a:schemeClr val="tx1"/>
                </a:solidFill>
              </a:rPr>
              <a:t>จะหมดอายุ</a:t>
            </a:r>
            <a:r>
              <a:rPr lang="th-TH" sz="3600" dirty="0" smtClean="0">
                <a:solidFill>
                  <a:schemeClr val="tx1"/>
                </a:solidFill>
              </a:rPr>
              <a:t>จะ</a:t>
            </a:r>
            <a:r>
              <a:rPr lang="th-TH" sz="3600" dirty="0">
                <a:solidFill>
                  <a:schemeClr val="tx1"/>
                </a:solidFill>
              </a:rPr>
              <a:t>ใช้สิทธิได้ต้องจ่ายเงินประกันสังคมเองเดือน</a:t>
            </a:r>
            <a:r>
              <a:rPr lang="th-TH" sz="3600" dirty="0" smtClean="0">
                <a:solidFill>
                  <a:schemeClr val="tx1"/>
                </a:solidFill>
              </a:rPr>
              <a:t>ละ </a:t>
            </a:r>
            <a:r>
              <a:rPr lang="th-TH" sz="3600" dirty="0">
                <a:solidFill>
                  <a:schemeClr val="tx1"/>
                </a:solidFill>
              </a:rPr>
              <a:t>400 บาท </a:t>
            </a:r>
            <a:r>
              <a:rPr lang="th-TH" sz="3600" dirty="0" smtClean="0">
                <a:solidFill>
                  <a:schemeClr val="tx1"/>
                </a:solidFill>
              </a:rPr>
              <a:t>ไม่สามารถ</a:t>
            </a:r>
            <a:endParaRPr lang="th-TH" sz="3500" b="1" dirty="0" smtClean="0">
              <a:solidFill>
                <a:schemeClr val="tx1"/>
              </a:solidFill>
            </a:endParaRPr>
          </a:p>
          <a:p>
            <a:pPr lvl="1" algn="l"/>
            <a:r>
              <a:rPr lang="th-TH" sz="3500" b="1" dirty="0" smtClean="0">
                <a:solidFill>
                  <a:schemeClr val="tx1"/>
                </a:solidFill>
              </a:rPr>
              <a:t>การจัดการ-</a:t>
            </a:r>
            <a:r>
              <a:rPr lang="en-US" sz="3500" b="1" dirty="0" smtClean="0">
                <a:solidFill>
                  <a:schemeClr val="tx1"/>
                </a:solidFill>
              </a:rPr>
              <a:t>good adherence ,safe </a:t>
            </a:r>
            <a:r>
              <a:rPr lang="en-US" sz="3500" b="1" dirty="0" err="1" smtClean="0">
                <a:solidFill>
                  <a:schemeClr val="tx1"/>
                </a:solidFill>
              </a:rPr>
              <a:t>sex,disclosed</a:t>
            </a:r>
            <a:endParaRPr lang="th-TH" sz="3500" b="1" dirty="0" smtClean="0">
              <a:solidFill>
                <a:schemeClr val="tx1"/>
              </a:solidFill>
            </a:endParaRPr>
          </a:p>
          <a:p>
            <a:pPr lvl="1" algn="l"/>
            <a:endParaRPr lang="th-TH" sz="3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0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-8670" y="188640"/>
            <a:ext cx="9152670" cy="792088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ผลการศึกษา(ต่อ)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7504" y="764704"/>
            <a:ext cx="8640960" cy="5616624"/>
          </a:xfrm>
        </p:spPr>
        <p:txBody>
          <a:bodyPr>
            <a:normAutofit fontScale="92500" lnSpcReduction="20000"/>
          </a:bodyPr>
          <a:lstStyle/>
          <a:p>
            <a:pPr lvl="1" algn="l"/>
            <a:r>
              <a:rPr lang="th-TH" sz="3200" dirty="0">
                <a:solidFill>
                  <a:schemeClr val="tx1"/>
                </a:solidFill>
              </a:rPr>
              <a:t>รายที่ 2  วันรุ่นหญิงอายุ 19 ปี หลังจาก</a:t>
            </a:r>
            <a:r>
              <a:rPr lang="th-TH" sz="3200" dirty="0" smtClean="0">
                <a:solidFill>
                  <a:schemeClr val="tx1"/>
                </a:solidFill>
              </a:rPr>
              <a:t>ส่งตั้งครรภ์</a:t>
            </a:r>
            <a:r>
              <a:rPr lang="th-TH" sz="3200" dirty="0">
                <a:solidFill>
                  <a:schemeClr val="tx1"/>
                </a:solidFill>
              </a:rPr>
              <a:t>ไม่พร้อม   แต่เด็กยืนยันว่าแฟนรับรู้ผลเลือดและได้ฝากครรภ์ที่สถาบันบำราศนรา</a:t>
            </a:r>
            <a:r>
              <a:rPr lang="th-TH" sz="3200" dirty="0" err="1">
                <a:solidFill>
                  <a:schemeClr val="tx1"/>
                </a:solidFill>
              </a:rPr>
              <a:t>ดูร</a:t>
            </a:r>
            <a:r>
              <a:rPr lang="th-TH" sz="3200" dirty="0">
                <a:solidFill>
                  <a:schemeClr val="tx1"/>
                </a:solidFill>
              </a:rPr>
              <a:t>   เด็กหลังติดเชื้อเคยอาศัยอยู่ศูนย์และเติบโตมาในศูนย์นั้น  ได้เรียนหนังสือจบม.3 และได้ทำงานในศูนย์ดูแลเด็กและคนชราแห่งหนึ่ง  มีรายได้เลี้ยงตัวเองและยังเรียน </a:t>
            </a:r>
            <a:r>
              <a:rPr lang="th-TH" sz="3200" dirty="0" err="1">
                <a:solidFill>
                  <a:schemeClr val="tx1"/>
                </a:solidFill>
              </a:rPr>
              <a:t>ก.ศ.น</a:t>
            </a:r>
            <a:r>
              <a:rPr lang="th-TH" sz="3200" dirty="0">
                <a:solidFill>
                  <a:schemeClr val="tx1"/>
                </a:solidFill>
              </a:rPr>
              <a:t>.  เด็กมีโรคประจำตัวคือโรคหัวใจรักษาที่รพแห่งหนึ่งแถวสีลม  ดังนั้นหลังตั้งครรภ์จึงถูกส่งตัวไปให้ได้รับการดูแลที่รพเดิมจนคลอด      หลังคลอดทราบว่าลูกเสียชีวิตและแพทย์ได้ทำหมันให้เรียบร้อยแล้ว   เด็กทำใจรับได้กับเหตุการณ์ที่เกิดขึ้นและยังคงทำงานที่เดิม   แต่มีช่วงหนึ่งที่หลังคลอดต้องไปรับยาต้าน</a:t>
            </a:r>
            <a:r>
              <a:rPr lang="th-TH" sz="3200" dirty="0" err="1">
                <a:solidFill>
                  <a:schemeClr val="tx1"/>
                </a:solidFill>
              </a:rPr>
              <a:t>ไวรัส</a:t>
            </a:r>
            <a:r>
              <a:rPr lang="th-TH" sz="3200" dirty="0">
                <a:solidFill>
                  <a:schemeClr val="tx1"/>
                </a:solidFill>
              </a:rPr>
              <a:t>ต่อเนื่องเด็กหยุดยาไป 3 เดือนพยาบาลให้การปรึกษาติดตามได้ทราบปัญหาความไม่สะดวกในการไปรับยาในรพแห่งใหม่ทำให้ขาดยา  จึงให้ทางเลือกในการมารับยาที่สถาบันบำราศ   ปัจจุบันเด็กกลับมารับยาต่อเนื่องที่สถาบันบำราศนรา</a:t>
            </a:r>
            <a:r>
              <a:rPr lang="th-TH" sz="3200" dirty="0" err="1">
                <a:solidFill>
                  <a:schemeClr val="tx1"/>
                </a:solidFill>
              </a:rPr>
              <a:t>ดูร</a:t>
            </a:r>
            <a:r>
              <a:rPr lang="th-TH" sz="3200" dirty="0">
                <a:solidFill>
                  <a:schemeClr val="tx1"/>
                </a:solidFill>
              </a:rPr>
              <a:t>   ชีวิตหลังคลอดไม่ได้เลี้ยงลูกยังคงอยู่กับแฟนคนเดิม  แฟนยังไม่ได้รับการตรวจเลือด  เป็นสิ่งที่เจ้าหน้าที่ให้การปรึกษาต้องดูแลต่อไปทั้งการมีเพศสัมพันธ์ที่ปลอดภัย  </a:t>
            </a:r>
            <a:endParaRPr lang="en-US" sz="3200" dirty="0">
              <a:solidFill>
                <a:schemeClr val="tx1"/>
              </a:solidFill>
            </a:endParaRPr>
          </a:p>
          <a:p>
            <a:pPr lvl="1" algn="l"/>
            <a:endParaRPr lang="th-TH" sz="3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92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-8670" y="188640"/>
            <a:ext cx="9152670" cy="792088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ผลการศึกษา(ต่อ)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7504" y="764704"/>
            <a:ext cx="8640960" cy="5616624"/>
          </a:xfrm>
        </p:spPr>
        <p:txBody>
          <a:bodyPr>
            <a:normAutofit/>
          </a:bodyPr>
          <a:lstStyle/>
          <a:p>
            <a:pPr lvl="1" algn="l"/>
            <a:r>
              <a:rPr lang="th-TH" sz="3200" b="1" dirty="0">
                <a:solidFill>
                  <a:schemeClr val="tx1"/>
                </a:solidFill>
              </a:rPr>
              <a:t>รายที่ </a:t>
            </a:r>
            <a:r>
              <a:rPr lang="th-TH" sz="3200" b="1" dirty="0" smtClean="0">
                <a:solidFill>
                  <a:schemeClr val="tx1"/>
                </a:solidFill>
              </a:rPr>
              <a:t>3 วัยรุ่นชาย(ชอบเพศเดียวกัน) </a:t>
            </a:r>
            <a:r>
              <a:rPr lang="th-TH" sz="3200" b="1" dirty="0">
                <a:solidFill>
                  <a:schemeClr val="tx1"/>
                </a:solidFill>
              </a:rPr>
              <a:t>อายุ 19 ปีการติดตามหลังส่งไปแผนกอายุรก</a:t>
            </a:r>
            <a:r>
              <a:rPr lang="th-TH" sz="3200" b="1" dirty="0" err="1">
                <a:solidFill>
                  <a:schemeClr val="tx1"/>
                </a:solidFill>
              </a:rPr>
              <a:t>รรม</a:t>
            </a:r>
            <a:r>
              <a:rPr lang="th-TH" sz="3200" b="1" dirty="0">
                <a:solidFill>
                  <a:schemeClr val="tx1"/>
                </a:solidFill>
              </a:rPr>
              <a:t>  เด็กไปพบแพทย์ตามนัดได้ 1 ครั้ง  หลังจากนั้นหายไปไม่มาตามนัด  อายุรก</a:t>
            </a:r>
            <a:r>
              <a:rPr lang="th-TH" sz="3200" b="1" dirty="0" err="1">
                <a:solidFill>
                  <a:schemeClr val="tx1"/>
                </a:solidFill>
              </a:rPr>
              <a:t>รรม</a:t>
            </a:r>
            <a:r>
              <a:rPr lang="th-TH" sz="3200" b="1" dirty="0">
                <a:solidFill>
                  <a:schemeClr val="tx1"/>
                </a:solidFill>
              </a:rPr>
              <a:t>ได้ติดตามแล้วไม่ได้   แจ้งให้แผนกให้การปรึกษาติดตามเด็ก  ได้ใช้ช่องทางต่างๆทั้ง </a:t>
            </a:r>
            <a:r>
              <a:rPr lang="en-US" sz="3200" b="1" dirty="0">
                <a:solidFill>
                  <a:schemeClr val="tx1"/>
                </a:solidFill>
              </a:rPr>
              <a:t>face book   line </a:t>
            </a:r>
            <a:r>
              <a:rPr lang="th-TH" sz="3200" b="1" dirty="0">
                <a:solidFill>
                  <a:schemeClr val="tx1"/>
                </a:solidFill>
              </a:rPr>
              <a:t>และโทรศัพท์ติดตามอยู่เกือบ 1 ปี ถึงตามเด็กกลับมารักษาต่อได้ด้วยสภาพที่ขาดยาไปหลายเดือน    เด็กเรียนหลักสูตรปริญญาตรีปี 2 เด็กสารภาพว่าไม่อยากมารับยาเพราะเบื่อกินยา  และเห็นว่ารอนาน  อีกอย่างร่างกายยังแข็งแรงไม่กินยาก็ไม่เป็นไร ทำให้ไม่คิดว่าจะต้องมาตรวจ  แต่วันหนึ่งคิดได้ว่าถ้าไม่กินยาอาจมีอาการของเอดส์คือมีตุ่มขึ้นที่ผิวหนังจึงตัดสินใจและกลับมาพบแพทย์</a:t>
            </a:r>
            <a:endParaRPr lang="en-US" sz="3200" b="1" dirty="0">
              <a:solidFill>
                <a:schemeClr val="tx1"/>
              </a:solidFill>
            </a:endParaRPr>
          </a:p>
          <a:p>
            <a:pPr lvl="1" algn="l"/>
            <a:endParaRPr lang="th-TH" sz="3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11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-8670" y="188640"/>
            <a:ext cx="9152670" cy="792088"/>
          </a:xfrm>
        </p:spPr>
        <p:txBody>
          <a:bodyPr>
            <a:normAutofit/>
          </a:bodyPr>
          <a:lstStyle/>
          <a:p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บทเรียนที่ได้รับ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07504" y="764704"/>
            <a:ext cx="8640960" cy="5616624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th-TH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th-TH" sz="3400" dirty="0">
                <a:solidFill>
                  <a:schemeClr val="tx1"/>
                </a:solidFill>
              </a:rPr>
              <a:t>	</a:t>
            </a:r>
            <a:r>
              <a:rPr lang="th-TH" sz="5100" dirty="0" smtClean="0">
                <a:solidFill>
                  <a:schemeClr val="tx1"/>
                </a:solidFill>
              </a:rPr>
              <a:t>วัยรุ่น</a:t>
            </a:r>
            <a:r>
              <a:rPr lang="th-TH" sz="5100" dirty="0">
                <a:solidFill>
                  <a:schemeClr val="tx1"/>
                </a:solidFill>
              </a:rPr>
              <a:t>เริ่มมีปัญหาที่ซับซ้อน </a:t>
            </a:r>
            <a:r>
              <a:rPr lang="th-TH" sz="5100" dirty="0" smtClean="0">
                <a:solidFill>
                  <a:schemeClr val="tx1"/>
                </a:solidFill>
              </a:rPr>
              <a:t> ทีม</a:t>
            </a:r>
            <a:r>
              <a:rPr lang="th-TH" sz="5100" dirty="0">
                <a:solidFill>
                  <a:schemeClr val="tx1"/>
                </a:solidFill>
              </a:rPr>
              <a:t>ทำงานต้องปรับทัศนคติและรูปแบบบริการ  เพื่อให้สามารถสนองตอบความ</a:t>
            </a:r>
            <a:r>
              <a:rPr lang="th-TH" sz="5100" dirty="0" smtClean="0">
                <a:solidFill>
                  <a:schemeClr val="tx1"/>
                </a:solidFill>
              </a:rPr>
              <a:t>ต้องการให้</a:t>
            </a:r>
            <a:r>
              <a:rPr lang="th-TH" sz="5100" dirty="0">
                <a:solidFill>
                  <a:schemeClr val="tx1"/>
                </a:solidFill>
              </a:rPr>
              <a:t>ได้  ในรายที่มีการตั้งครรภ์ต้องได้รับการดูแลให้ทั้งแม่และเด็กปลอดภัยไม่ติดเชื้อ</a:t>
            </a:r>
            <a:r>
              <a:rPr lang="th-TH" sz="5100" dirty="0" err="1">
                <a:solidFill>
                  <a:schemeClr val="tx1"/>
                </a:solidFill>
              </a:rPr>
              <a:t>เอช</a:t>
            </a:r>
            <a:r>
              <a:rPr lang="th-TH" sz="5100" dirty="0">
                <a:solidFill>
                  <a:schemeClr val="tx1"/>
                </a:solidFill>
              </a:rPr>
              <a:t>ไอวีจากแม่  ถึงแม้จะมีปัญหาเรื่องการสื่อสารระหว่างหน่วยงานที่เกี่ยวข้องแต่เราก็มีการประชุมทีมทำงานในคณะทำงาน  เพื่อหาทางออกในการแก้ปัญหา   และโครงการติดตามวัยรุ่นนี้ยังเพิ่งเริ่ม  ทำให้ยังไม่สามารถติดตามเด็กได้ครบทุกคน  เพราะบางรายมีการนัดหมายรับยาทุก 6 เดือน  ในขณะที่เด็กรับยา 3 เดือนครั้ง ทำให้ยังไม่ถึงเวลามาพบแพทย์   ทางเจ้าหน้าที่ให้การปรึกษาบางคนได้ติดตามทางโทรศัพท์เพื่อนัดหมายเจอกันในวันที่มารับบริการ   และการสื่อสารกับ</a:t>
            </a:r>
            <a:r>
              <a:rPr lang="th-TH" sz="5100" dirty="0" smtClean="0">
                <a:solidFill>
                  <a:schemeClr val="tx1"/>
                </a:solidFill>
              </a:rPr>
              <a:t>เจ้าหน้าที่  </a:t>
            </a:r>
            <a:r>
              <a:rPr lang="th-TH" sz="5100" dirty="0">
                <a:solidFill>
                  <a:schemeClr val="tx1"/>
                </a:solidFill>
              </a:rPr>
              <a:t>และความช่วยเหลือจากแผนกงานประกันสุขภาพในการช่วยเหลือเด็กที่มีปัญหาเรื่อง</a:t>
            </a:r>
            <a:r>
              <a:rPr lang="th-TH" sz="5100" b="1" dirty="0">
                <a:solidFill>
                  <a:schemeClr val="tx1"/>
                </a:solidFill>
              </a:rPr>
              <a:t>สิทธิ</a:t>
            </a:r>
            <a:r>
              <a:rPr lang="en-US" sz="5100" b="1" dirty="0">
                <a:solidFill>
                  <a:schemeClr val="tx1"/>
                </a:solidFill>
              </a:rPr>
              <a:t>   </a:t>
            </a:r>
            <a:r>
              <a:rPr lang="th-TH" sz="5100" b="1" dirty="0">
                <a:solidFill>
                  <a:schemeClr val="tx1"/>
                </a:solidFill>
              </a:rPr>
              <a:t>เป็นกิจกรรมหนึ่งที่จะเป็นประโยชน์กับผู้รับบริการ  </a:t>
            </a:r>
            <a:r>
              <a:rPr lang="th-TH" sz="5100" dirty="0">
                <a:solidFill>
                  <a:schemeClr val="tx1"/>
                </a:solidFill>
              </a:rPr>
              <a:t>โดยเป็นการประสานความร่วมมือกันระหว่าง</a:t>
            </a:r>
            <a:r>
              <a:rPr lang="th-TH" sz="5100" dirty="0" smtClean="0">
                <a:solidFill>
                  <a:schemeClr val="tx1"/>
                </a:solidFill>
              </a:rPr>
              <a:t>เจ้าหน้าที่ทุก</a:t>
            </a:r>
            <a:r>
              <a:rPr lang="th-TH" sz="5100" smtClean="0">
                <a:solidFill>
                  <a:schemeClr val="tx1"/>
                </a:solidFill>
              </a:rPr>
              <a:t>แผนก การทำงาน</a:t>
            </a:r>
            <a:r>
              <a:rPr lang="th-TH" sz="5100" dirty="0">
                <a:solidFill>
                  <a:schemeClr val="tx1"/>
                </a:solidFill>
              </a:rPr>
              <a:t>ร่วมกันถือเป็นการพัฒนาระบบการดูแลที่ช่วยเติมเต็มให้กันและกัน   เป็นการพัฒนาบริการการดูแลให้เด็กวัยรุ่นได้รับการดูแลอย่างต่อเนื่อง  เพื่อก้าวต่อไปเป็นผู้ใหญ่ที่มีคุณภาพชีวิตที่ดีและสามารถดูแลตนเองได้ต่อไป</a:t>
            </a:r>
            <a:endParaRPr lang="en-US" sz="5100" dirty="0">
              <a:solidFill>
                <a:schemeClr val="tx1"/>
              </a:solidFill>
            </a:endParaRPr>
          </a:p>
          <a:p>
            <a:pPr algn="l"/>
            <a:r>
              <a:rPr lang="th-TH" sz="5100" dirty="0">
                <a:solidFill>
                  <a:schemeClr val="tx1"/>
                </a:solidFill>
              </a:rPr>
              <a:t> </a:t>
            </a:r>
            <a:endParaRPr lang="en-US" sz="5100" dirty="0">
              <a:solidFill>
                <a:schemeClr val="tx1"/>
              </a:solidFill>
            </a:endParaRPr>
          </a:p>
          <a:p>
            <a:endParaRPr lang="th-TH" b="1" dirty="0">
              <a:solidFill>
                <a:schemeClr val="tx1"/>
              </a:solidFill>
            </a:endParaRPr>
          </a:p>
          <a:p>
            <a:pPr lvl="1" algn="l"/>
            <a:endParaRPr lang="th-TH" sz="3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24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เมฆ 3"/>
          <p:cNvSpPr/>
          <p:nvPr/>
        </p:nvSpPr>
        <p:spPr>
          <a:xfrm>
            <a:off x="392163" y="432966"/>
            <a:ext cx="8352928" cy="864096"/>
          </a:xfrm>
          <a:prstGeom prst="cloud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00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008112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ที่มาและความสำคัญของปัญหา 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6179" y="1397372"/>
            <a:ext cx="8208912" cy="4968552"/>
          </a:xfrm>
        </p:spPr>
        <p:txBody>
          <a:bodyPr>
            <a:noAutofit/>
          </a:bodyPr>
          <a:lstStyle/>
          <a:p>
            <a:pPr algn="l"/>
            <a:r>
              <a:rPr lang="th-TH" sz="2800" dirty="0"/>
              <a:t> 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เดิมคลินิกยาต้าน</a:t>
            </a:r>
            <a:r>
              <a:rPr lang="th-TH" sz="2800" dirty="0" err="1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ไวรัส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ใน</a:t>
            </a:r>
            <a:r>
              <a:rPr lang="th-TH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แผนกเด็ก เด็ก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ที่คลอดติดเชื้อ</a:t>
            </a:r>
            <a:r>
              <a:rPr lang="th-TH" sz="2800" dirty="0" err="1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เอช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ไอ</a:t>
            </a:r>
            <a:r>
              <a:rPr lang="th-TH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วีรับยา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ต้าน</a:t>
            </a:r>
            <a:r>
              <a:rPr lang="th-TH" sz="2800" dirty="0" err="1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ไวรัส</a:t>
            </a:r>
            <a:r>
              <a:rPr lang="th-TH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 จำนวน143 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ราย </a:t>
            </a:r>
            <a:r>
              <a:rPr lang="th-TH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วัยรุ่น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อายุเกิน15 ปี ต้องส่งเด็กไปรับยาต้านที่</a:t>
            </a:r>
            <a:r>
              <a:rPr lang="th-TH" sz="2800" dirty="0" err="1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คลีนิค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อายุรก</a:t>
            </a:r>
            <a:r>
              <a:rPr lang="th-TH" sz="2800" dirty="0" err="1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รรม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(แผนกผู้ใหญ่) </a:t>
            </a:r>
            <a:r>
              <a:rPr lang="th-TH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จาก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เดิมที่เรายังไม่มีระบบการเตรียมการส่งต่อเด็กไปผู้ใหญ่  พบว่าปัญหาคือการจัดส่งเด็กทำได้น้อยปีละไม่กี่คนทำให้มีจำนวนวัยรุ่นค้างที่อายุเกิน18 ปีแต่ยังไม่ได้ส่ง  บาง</a:t>
            </a:r>
            <a:r>
              <a:rPr lang="th-TH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รายขาดยาป่วยต้อง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นอนโรงพยาบาล </a:t>
            </a:r>
            <a:r>
              <a:rPr lang="th-TH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เกิด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ปัญหาว่าตัวเด็กโตและอายุเกินที่ตึกเด็กจะรับ</a:t>
            </a:r>
            <a:r>
              <a:rPr lang="th-TH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ไว้ ไม่สะดวก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และไม่เป็นไปตามเกณฑ์</a:t>
            </a:r>
            <a:r>
              <a:rPr lang="th-TH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การรับ  และเด็ก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ที่</a:t>
            </a:r>
            <a:r>
              <a:rPr lang="th-TH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ส่งไป  ไม่ได้ติดตาม  มีปัญหา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เด็กขาดนัด  </a:t>
            </a:r>
            <a:r>
              <a:rPr lang="th-TH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ไม่ได้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ติดตาม </a:t>
            </a:r>
            <a:r>
              <a:rPr lang="th-TH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มี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ปัญหาการตั้งครรภ์ไม่พร้อม  </a:t>
            </a:r>
            <a:r>
              <a:rPr lang="th-TH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	ทีมงาน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จึง</a:t>
            </a:r>
            <a:r>
              <a:rPr lang="th-TH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ได้คิดระบบ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การ</a:t>
            </a:r>
            <a:r>
              <a:rPr lang="th-TH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เตรียมส่ง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ต่อเด็กโดยมีการประชุม</a:t>
            </a:r>
            <a:r>
              <a:rPr lang="th-TH" sz="2800" dirty="0" err="1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ทีมสห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วิชาชีพที่ประกอบด้วย  แพทย์ เภสัช พยาบาล โภชนากร  นักจิตวิทยา และผู้เกี่ยวข้องในการดูแลเด็ก ระหว่าง</a:t>
            </a:r>
            <a:r>
              <a:rPr lang="th-TH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เจ้าหน้าที่ </a:t>
            </a:r>
            <a:r>
              <a:rPr lang="th-TH" sz="2800" dirty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เพื่อทราบข้อมูลการรักษา ปัญหาการกินยา  การดื้อยา ปัญหาจิตสังคมของเด็ก</a:t>
            </a:r>
            <a:r>
              <a:rPr lang="th-TH" sz="2800" dirty="0" smtClean="0">
                <a:ln>
                  <a:solidFill>
                    <a:sysClr val="windowText" lastClr="000000"/>
                  </a:solidFill>
                </a:ln>
                <a:solidFill>
                  <a:schemeClr val="tx2"/>
                </a:solidFill>
              </a:rPr>
              <a:t>ร่วมกัน</a:t>
            </a:r>
            <a:endParaRPr lang="th-TH" sz="2800" b="1" dirty="0">
              <a:ln>
                <a:solidFill>
                  <a:sysClr val="windowText" lastClr="000000"/>
                </a:solidFill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7159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เมฆ 3"/>
          <p:cNvSpPr/>
          <p:nvPr/>
        </p:nvSpPr>
        <p:spPr>
          <a:xfrm>
            <a:off x="392163" y="432966"/>
            <a:ext cx="8352928" cy="864096"/>
          </a:xfrm>
          <a:prstGeom prst="cloud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00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188640"/>
            <a:ext cx="9144000" cy="1008112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ที่มาและความสำคัญของปัญหา 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6179" y="1441078"/>
            <a:ext cx="8208912" cy="4968552"/>
          </a:xfrm>
        </p:spPr>
        <p:txBody>
          <a:bodyPr>
            <a:noAutofit/>
          </a:bodyPr>
          <a:lstStyle/>
          <a:p>
            <a:pPr algn="l"/>
            <a:r>
              <a:rPr lang="th-TH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	</a:t>
            </a:r>
            <a:r>
              <a:rPr lang="th-TH" sz="3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ก่อนปี 2556ยังไม่เริ่มใช้ระบบ</a:t>
            </a:r>
            <a:r>
              <a:rPr lang="th-TH" sz="3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การเตรียมการส่ง</a:t>
            </a:r>
            <a:r>
              <a:rPr lang="th-TH" sz="3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ต่อ มีเด็กที่ส่งไปจำนวน 40 ราย หลังจากสำรวจปัญหา</a:t>
            </a:r>
            <a:r>
              <a:rPr lang="th-TH" sz="3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ที่เกิดจากการเปลี่ยนแผนกแล้วไม่ได้รับการติดตามคือ  บางรายกลัว  ไม่กล้ามาหาหมอถ้ามาไม่ตรงนัด  บางรายกลัวไม่กล้าถามเพราะไม่</a:t>
            </a:r>
            <a:r>
              <a:rPr lang="th-TH" sz="3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คุ้นเคยกับ</a:t>
            </a:r>
            <a:r>
              <a:rPr lang="th-TH" sz="3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พยาบาลแผนกผู้ใหญ่ หรือการขาดที่ปรึกษาในเรื่องส่วนตัวที่ไม่กล้าคุยกับพยาบาลเพราะเห็นต้องดูแลผู้ป่วยเยอะแล้วเกรงใจ  จากปัญหาดังกล่าวแผนกให้การปรึกษาจึงได้จัดโครงการติดตามเด็กวัยรุ่นหลังส่งต่อแผนกอายุรก</a:t>
            </a:r>
            <a:r>
              <a:rPr lang="th-TH" sz="3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รรม</a:t>
            </a:r>
            <a:r>
              <a:rPr lang="th-TH" sz="3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โดยกระบวนการให้การปรึกษาแบบพี่เลี้ยงขึ้น</a:t>
            </a:r>
            <a:r>
              <a:rPr lang="en-US" sz="3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 </a:t>
            </a:r>
            <a:r>
              <a:rPr lang="th-TH" sz="30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เพราะ</a:t>
            </a:r>
            <a:r>
              <a:rPr lang="th-TH" sz="3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ระบบ</a:t>
            </a:r>
            <a:r>
              <a:rPr lang="th-TH" sz="3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เดิมเด็ก</a:t>
            </a:r>
            <a:r>
              <a:rPr lang="th-TH" sz="3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ติดเชื้อ</a:t>
            </a:r>
            <a:r>
              <a:rPr lang="th-TH" sz="3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เอช</a:t>
            </a:r>
            <a:r>
              <a:rPr lang="th-TH" sz="3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ไอวีที่กินยาต้าน</a:t>
            </a:r>
            <a:r>
              <a:rPr lang="th-TH" sz="30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ไวรัส</a:t>
            </a:r>
            <a:r>
              <a:rPr lang="th-TH" sz="3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และเป็นวัยรุ่นนั้น ยังไม่มีการติดตาม</a:t>
            </a:r>
            <a:r>
              <a:rPr lang="th-TH" sz="3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ผลจึงพบว่าเวลาเกิดปัญหา</a:t>
            </a:r>
            <a:r>
              <a:rPr lang="th-TH" sz="3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กับ</a:t>
            </a:r>
            <a:r>
              <a:rPr lang="th-TH" sz="3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วัยรุ่นแล้วไม่ได้</a:t>
            </a:r>
            <a:r>
              <a:rPr lang="th-TH" sz="30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รับการ</a:t>
            </a:r>
            <a:r>
              <a:rPr lang="th-TH" sz="30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ช่วยเหลือ </a:t>
            </a:r>
            <a:endParaRPr lang="en-US" sz="30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8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เมฆ 3"/>
          <p:cNvSpPr/>
          <p:nvPr/>
        </p:nvSpPr>
        <p:spPr>
          <a:xfrm>
            <a:off x="395536" y="260648"/>
            <a:ext cx="8352928" cy="1512168"/>
          </a:xfrm>
          <a:prstGeom prst="cloud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00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1008112"/>
          </a:xfrm>
          <a:ln>
            <a:noFill/>
          </a:ln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ที่มาและความสำคัญของปัญหา 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1916832"/>
            <a:ext cx="6840760" cy="4104456"/>
          </a:xfrm>
        </p:spPr>
        <p:txBody>
          <a:bodyPr>
            <a:normAutofit lnSpcReduction="10000"/>
          </a:bodyPr>
          <a:lstStyle/>
          <a:p>
            <a:pPr algn="l"/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สรุปปัญหาเด็ก</a:t>
            </a: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วัยรุ่น</a:t>
            </a: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ในอดีต(ที่ส่งต่อแบบยังไม่มีประชุมทีมก่อนส่ง)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54013" indent="-354013" algn="l">
              <a:buFont typeface="Arial" panose="020B0604020202020204" pitchFamily="34" charset="0"/>
              <a:buChar char="•"/>
            </a:pP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กิน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ยาไม่ดีแล้วเสียชีวิต  1 ราย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54013" indent="-354013" algn="l">
              <a:buFont typeface="Arial" panose="020B0604020202020204" pitchFamily="34" charset="0"/>
              <a:buChar char="•"/>
            </a:pP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อาการข้างเคียงจากการกินยาเสียชีวิต 1 ราย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54013" indent="-354013" algn="l">
              <a:buFont typeface="Arial" panose="020B0604020202020204" pitchFamily="34" charset="0"/>
              <a:buChar char="•"/>
            </a:pP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ปัญหาการกินยาไม่สม่ำเสมอจำนวน 4 ราย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354013" indent="-354013" algn="l">
              <a:buFont typeface="Arial" panose="020B0604020202020204" pitchFamily="34" charset="0"/>
              <a:buChar char="•"/>
            </a:pP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พฤติกรรมการมีเพศสัมพันธ์ที่ไม่ปลอดภัย  2 </a:t>
            </a: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ราย ทำ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ให้เกิดการตั้งครรภ์ไม่</a:t>
            </a: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พร้อม</a:t>
            </a:r>
            <a:endParaRPr lang="th-TH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0229" y="4221088"/>
            <a:ext cx="4132291" cy="2582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02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คำบรรยายภาพแบบวงรี 8"/>
          <p:cNvSpPr/>
          <p:nvPr/>
        </p:nvSpPr>
        <p:spPr>
          <a:xfrm>
            <a:off x="3635896" y="4365104"/>
            <a:ext cx="5184576" cy="1872208"/>
          </a:xfrm>
          <a:prstGeom prst="wedgeEllipseCallout">
            <a:avLst>
              <a:gd name="adj1" fmla="val -47004"/>
              <a:gd name="adj2" fmla="val 47533"/>
            </a:avLst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2420889"/>
            <a:ext cx="8352928" cy="2088232"/>
          </a:xfrm>
        </p:spPr>
        <p:txBody>
          <a:bodyPr>
            <a:normAutofit/>
          </a:bodyPr>
          <a:lstStyle/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กิน</a:t>
            </a:r>
            <a:r>
              <a:rPr lang="th-TH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ยาไม่</a:t>
            </a:r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สม่ำเสมอ  4  ราย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ไม่</a:t>
            </a:r>
            <a:r>
              <a:rPr lang="th-TH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มาตามนัดและขาดการติดตามการ</a:t>
            </a:r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รักษา 3 ราย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lvl="0" indent="-457200" algn="l">
              <a:buFont typeface="Arial" panose="020B0604020202020204" pitchFamily="34" charset="0"/>
              <a:buChar char="•"/>
            </a:pPr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เพศสัมพันธ์ไม่ได้</a:t>
            </a:r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ป้องกันเกิดในวัยรุ่นตั้งครรภ์ไม่พร้อม และฝากครรภ์ช้า  3 ราย  </a:t>
            </a:r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indent="-514350" algn="l">
              <a:buFont typeface="Arial" panose="020B0604020202020204" pitchFamily="34" charset="0"/>
              <a:buChar char="•"/>
            </a:pPr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จากคำบอกเล่าของเด็กที่ถูกส่งไปอายุ</a:t>
            </a:r>
            <a:r>
              <a:rPr lang="th-TH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รก</a:t>
            </a:r>
            <a:r>
              <a:rPr lang="th-TH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รรม</a:t>
            </a:r>
            <a:endParaRPr lang="th-TH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เมฆ 4"/>
          <p:cNvSpPr/>
          <p:nvPr/>
        </p:nvSpPr>
        <p:spPr>
          <a:xfrm>
            <a:off x="395536" y="260648"/>
            <a:ext cx="8352928" cy="1512168"/>
          </a:xfrm>
          <a:prstGeom prst="cloud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00"/>
              </a:solidFill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1008112"/>
          </a:xfrm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ที่มาและความสำคัญของปัญหา </a:t>
            </a: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323528" y="1628800"/>
            <a:ext cx="7848872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ปัญหาเด็ก</a:t>
            </a: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วัยรุ่นใน</a:t>
            </a: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ระบบ(มีมีการประชุมทีมแต่ยังไม่มีพี่เลี้ยง)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" name="ชื่อเรื่องรอง 2"/>
          <p:cNvSpPr txBox="1">
            <a:spLocks/>
          </p:cNvSpPr>
          <p:nvPr/>
        </p:nvSpPr>
        <p:spPr>
          <a:xfrm>
            <a:off x="4108724" y="4610624"/>
            <a:ext cx="4536504" cy="15841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ไม่</a:t>
            </a:r>
            <a:r>
              <a:rPr lang="th-TH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ชินอ่ะ</a:t>
            </a:r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ป้า และมีคนไข้เยอะด้วย  เห็นพยาบาลทำงานเยอะแล้ว ไม่กล้าถาม  กลัวโดนดุ  บางครั้งเกรงใจ  ยิ่งวันที่มาไม่ตามนัด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endParaRPr lang="th-TH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" name="รูปภาพ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615163"/>
            <a:ext cx="1156835" cy="194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3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352928" cy="3456384"/>
          </a:xfrm>
        </p:spPr>
        <p:txBody>
          <a:bodyPr>
            <a:normAutofit fontScale="25000" lnSpcReduction="20000"/>
          </a:bodyPr>
          <a:lstStyle/>
          <a:p>
            <a:pPr lvl="0" algn="l"/>
            <a:r>
              <a:rPr lang="th-TH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th-TH" sz="1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ไม่ว่าจะดูแลวัยรุ่นแบบระบบเดิมหรือระบบใหม่  ยังคงพบปัญหาของวัยรุ่นหลังส่งต่อแผนกอายุรก</a:t>
            </a:r>
            <a:r>
              <a:rPr lang="th-TH" sz="12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รรม</a:t>
            </a:r>
            <a:r>
              <a:rPr lang="th-TH" sz="1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ที่ไม่แตกต่างกัน  นั่นคือวัยรุ่นยังคงมีปัญหาเกี่ยวกับการไม่มาตามนัด  กินยาไม่สม่ำเสมอ บางรายหายไปติดตามไม่ได้  และมีปัญหามีเพศสัมพันธ์เพศที่ไม่ได้ป้องกัน  จนเกิดการตั้งครรภ์ไม่พร้อม  อีกทั้งการย้ายแผนกไปรับบริการทำให้เด็กไม่คุ้นเคยมีความกลัวและวิตกกังวลในระบบการดูแลแบบผู้ใหญ่  จากปัญหาดังกล่าวกลุ่มงานแนะแนวทางการแพทย์และจิตสังคมจึงได้ร่วมมือกับแผนกอายุรกกรรมและสูตินรีเวชกรรมทำโครงการนี้ขึ้น</a:t>
            </a:r>
            <a:endParaRPr lang="th-TH" sz="1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เมฆ 4"/>
          <p:cNvSpPr/>
          <p:nvPr/>
        </p:nvSpPr>
        <p:spPr>
          <a:xfrm>
            <a:off x="395536" y="260648"/>
            <a:ext cx="8352928" cy="1512168"/>
          </a:xfrm>
          <a:prstGeom prst="cloud">
            <a:avLst/>
          </a:prstGeom>
          <a:solidFill>
            <a:srgbClr val="7030A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rgbClr val="FFFF00"/>
              </a:solidFill>
            </a:endParaRPr>
          </a:p>
        </p:txBody>
      </p:sp>
      <p:sp>
        <p:nvSpPr>
          <p:cNvPr id="6" name="ชื่อเรื่อง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1008112"/>
          </a:xfrm>
        </p:spPr>
        <p:txBody>
          <a:bodyPr>
            <a:normAutofit/>
          </a:bodyPr>
          <a:lstStyle/>
          <a:p>
            <a: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ที่มาและความสำคัญของปัญหา </a:t>
            </a:r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323528" y="1628800"/>
            <a:ext cx="6345235" cy="792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ปัญหาการดูแลเด็ก</a:t>
            </a:r>
            <a:r>
              <a:rPr lang="th-TH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วัยรุ่นทั้งในระบบเก่าและระบบใหม่</a:t>
            </a:r>
            <a:endParaRPr lang="th-TH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" name="รูปภาพ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912085"/>
            <a:ext cx="1156835" cy="1945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15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-27704" y="476672"/>
            <a:ext cx="9171703" cy="864096"/>
          </a:xfrm>
          <a:solidFill>
            <a:srgbClr val="7030A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endParaRPr lang="th-TH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314282" y="1583464"/>
            <a:ext cx="4824536" cy="5157904"/>
          </a:xfrm>
        </p:spPr>
        <p:txBody>
          <a:bodyPr>
            <a:no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h-TH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เด็กวัยรุ่นหลังส่งอายุ</a:t>
            </a:r>
            <a:r>
              <a:rPr lang="th-TH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รก</a:t>
            </a:r>
            <a:r>
              <a:rPr lang="th-TH" sz="3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รรม</a:t>
            </a:r>
            <a:r>
              <a:rPr lang="th-TH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ได้รับการติดตามดูแลโดยพยาบาลให้การปรึกษาแบบพี่เลี้ยงทุกราย</a:t>
            </a:r>
            <a:r>
              <a:rPr lang="th-TH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เป็น 100</a:t>
            </a:r>
            <a:r>
              <a:rPr lang="en-US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h-TH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เด็กวัยรุ่นหลังส่งได้รับ</a:t>
            </a:r>
            <a:r>
              <a:rPr lang="th-TH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การดูแลด้าน</a:t>
            </a:r>
            <a:r>
              <a:rPr lang="th-TH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สุขภาพทั้งจิตสังคม 100</a:t>
            </a:r>
            <a:r>
              <a:rPr lang="en-US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r>
              <a:rPr lang="th-TH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h-TH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เด็กวัยรุ่นหลังส่งที่ไม่มาตามนัดหรือ</a:t>
            </a:r>
            <a:r>
              <a:rPr lang="en-US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loss Fu</a:t>
            </a:r>
            <a:r>
              <a:rPr lang="th-TH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ได้รับการติดตามตามระบบการติดตามทุกรายเป็น 100</a:t>
            </a:r>
            <a:r>
              <a:rPr lang="en-US" sz="3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%</a:t>
            </a:r>
            <a:endParaRPr lang="th-TH" sz="3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2204864"/>
            <a:ext cx="4512501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02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-6936" y="-27384"/>
            <a:ext cx="9150936" cy="792088"/>
          </a:xfrm>
          <a:solidFill>
            <a:srgbClr val="7030A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th-TH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วิธีการดำเนินการ </a:t>
            </a:r>
            <a:endParaRPr lang="th-TH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1844824"/>
            <a:ext cx="9144000" cy="4680520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conference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case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และมอบหมายให้พยาบาล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ให้การ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ปรึกษาที่จะดูแลเด็กได้ทราบข้อมูลส่วนตัวและพร้อมที่จะติดตามเด็ก</a:t>
            </a:r>
            <a:endParaRPr lang="th-TH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หลังส่งอายุ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รก</a:t>
            </a:r>
            <a:r>
              <a:rPr lang="th-TH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รรม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พยาบาล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ให้การ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ปรึกษาประชุมทีมในหน่วยงาน เพื่อให้ทราบแนวทางและรูปแบบการ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ติดตามและประเมินปัญหาใน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วัยรุ่นในทางเดียวกันและติดตามตลอด 1 ปี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หลังติดตาม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เด็ก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วัยรุ่น มีการบันทึกข้อมูลการติดตามในแฟ้ม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ประวัติ ส่วนตัวเด็ก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และบันทึกการติดตาม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โดยใช้ช่องทางโทรศัพท์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,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ทาง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line ,  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face book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การส่งต่อข้อมูลกันระหว่างแผนกที่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เกี่ยวข้อง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หลัง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ติดตามทุก 3 เดือนมีการนำ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ข้อมูลมาร่วม</a:t>
            </a:r>
            <a:r>
              <a:rPr lang="th-TH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ประชุมเพื่อทราบปัญหาและแนวทางดูแล</a:t>
            </a:r>
            <a:r>
              <a:rPr lang="th-TH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ต่อเนื่อง</a:t>
            </a:r>
            <a:endParaRPr lang="th-TH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6" name="กลุ่ม 5"/>
          <p:cNvGrpSpPr/>
          <p:nvPr/>
        </p:nvGrpSpPr>
        <p:grpSpPr>
          <a:xfrm>
            <a:off x="467544" y="980728"/>
            <a:ext cx="4104456" cy="864096"/>
            <a:chOff x="467544" y="980728"/>
            <a:chExt cx="4104456" cy="864096"/>
          </a:xfrm>
        </p:grpSpPr>
        <p:sp>
          <p:nvSpPr>
            <p:cNvPr id="5" name="วงรี 4"/>
            <p:cNvSpPr/>
            <p:nvPr/>
          </p:nvSpPr>
          <p:spPr>
            <a:xfrm>
              <a:off x="467544" y="1052736"/>
              <a:ext cx="4104456" cy="792088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4" name="ชื่อเรื่อง 1"/>
            <p:cNvSpPr txBox="1">
              <a:spLocks/>
            </p:cNvSpPr>
            <p:nvPr/>
          </p:nvSpPr>
          <p:spPr>
            <a:xfrm>
              <a:off x="683568" y="980728"/>
              <a:ext cx="3780420" cy="79208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th-TH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การสื่อสารในหน่วยงาน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70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407224" y="1268760"/>
            <a:ext cx="8557264" cy="4752528"/>
          </a:xfrm>
        </p:spPr>
        <p:txBody>
          <a:bodyPr>
            <a:normAutofit/>
          </a:bodyPr>
          <a:lstStyle/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แผนกอายุรก</a:t>
            </a:r>
            <a:r>
              <a:rPr lang="th-TH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รรม</a:t>
            </a:r>
            <a:r>
              <a:rPr 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มีการส่งต่อข้อมูลระหว่างแผนกเมื่อเจอปัญหาในเด็กวัยรุ่น  เช่นมีปัญหาเรื่องนัด  การย้ายสิทธิ   การเลื่อนนัด  มารับยาแทน  และในรายที่ไม่มาตามนัดและทางอายุรก</a:t>
            </a:r>
            <a:r>
              <a:rPr lang="th-TH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รรม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ได้ทำการติดตามแล้วไม่มา</a:t>
            </a: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สามารถ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ติดตามได้จะส่งต่อให้แผนกแนะแนวทางการแพทย์และจิตสังคมตามอีกครั้ง   และส่งต่อให้เด็กช่วยติดตาม และอาสาสมัครผู้ติดเชื้อช่วย</a:t>
            </a: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</a:t>
            </a:r>
            <a:endParaRPr lang="th-T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มีปัญหาในการดูแลเด็กจะมีการเรียกประชุมในทีม  เพื่อหาทางแก้ปัญหาในวัยรุ่น   เช่นการย้ายสิทธิ  รับยาไม่ได้ มีการสื่อสารกับเจ้าหน้าที่ประกันสุขภาพในการช่วยเหลือให้สามารถรับยา</a:t>
            </a:r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ได้</a:t>
            </a:r>
            <a:endParaRPr lang="th-TH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วงรี 5"/>
          <p:cNvSpPr/>
          <p:nvPr/>
        </p:nvSpPr>
        <p:spPr>
          <a:xfrm>
            <a:off x="329158" y="312228"/>
            <a:ext cx="4602882" cy="792088"/>
          </a:xfrm>
          <a:prstGeom prst="ellipse">
            <a:avLst/>
          </a:prstGeom>
          <a:solidFill>
            <a:srgbClr val="FF99FF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ชื่อเรื่อง 1"/>
          <p:cNvSpPr txBox="1">
            <a:spLocks/>
          </p:cNvSpPr>
          <p:nvPr/>
        </p:nvSpPr>
        <p:spPr>
          <a:xfrm>
            <a:off x="545182" y="240220"/>
            <a:ext cx="4386858" cy="7920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สื่อสารระหว่างหน่วยงาน</a:t>
            </a:r>
            <a:endParaRPr lang="th-TH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7408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1459</Words>
  <Application>Microsoft Office PowerPoint</Application>
  <PresentationFormat>นำเสนอทางหน้าจอ (4:3)</PresentationFormat>
  <Paragraphs>79</Paragraphs>
  <Slides>18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18</vt:i4>
      </vt:variant>
    </vt:vector>
  </HeadingPairs>
  <TitlesOfParts>
    <vt:vector size="25" baseType="lpstr">
      <vt:lpstr>Angsana New</vt:lpstr>
      <vt:lpstr>Arial</vt:lpstr>
      <vt:lpstr>Calibri</vt:lpstr>
      <vt:lpstr>Cordia New</vt:lpstr>
      <vt:lpstr>TH SarabunPSK</vt:lpstr>
      <vt:lpstr>Wingdings</vt:lpstr>
      <vt:lpstr>ชุดรูปแบบของ Office</vt:lpstr>
      <vt:lpstr>การพัฒนาระบบการติดตามการดูแลเด็กติดเชื้อเอชไอวี ที่เป็นวัยรุ่นหลังส่งต่อแผนกอายุรกรรม โดยใช้กระบวนการให้การปรึกษาแบบพี่เลี้ยง</vt:lpstr>
      <vt:lpstr>ที่มาและความสำคัญของปัญหา </vt:lpstr>
      <vt:lpstr>ที่มาและความสำคัญของปัญหา </vt:lpstr>
      <vt:lpstr>ที่มาและความสำคัญของปัญหา </vt:lpstr>
      <vt:lpstr>ที่มาและความสำคัญของปัญหา </vt:lpstr>
      <vt:lpstr>ที่มาและความสำคัญของปัญหา </vt:lpstr>
      <vt:lpstr>วัตถุประสงค์</vt:lpstr>
      <vt:lpstr>วิธีการดำเนินการ </vt:lpstr>
      <vt:lpstr>งานนำเสนอ PowerPoint</vt:lpstr>
      <vt:lpstr>งานนำเสนอ PowerPoint</vt:lpstr>
      <vt:lpstr>ผลการศึกษา</vt:lpstr>
      <vt:lpstr>ผลการศึกษา(ต่อ)</vt:lpstr>
      <vt:lpstr>ผลการศึกษา(ต่อ)</vt:lpstr>
      <vt:lpstr>ผลการศึกษา(ต่อ)</vt:lpstr>
      <vt:lpstr>ผลการศึกษา(ต่อ)</vt:lpstr>
      <vt:lpstr>ผลการศึกษา(ต่อ)</vt:lpstr>
      <vt:lpstr>ผลการศึกษา(ต่อ)</vt:lpstr>
      <vt:lpstr>บทเรียนที่ได้รับ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พัฒนาระบบการติดตามการดูแลเด็กติดเชื้อเอชไอวีที่เป็นวัยรุ่นหลังส่งต่อแผนกอายุรกรรมโดยใช้กระบวนการให้การปรึกษาแบบพี่เลี้ยง</dc:title>
  <dc:creator>Counseling1</dc:creator>
  <cp:lastModifiedBy>user</cp:lastModifiedBy>
  <cp:revision>42</cp:revision>
  <dcterms:created xsi:type="dcterms:W3CDTF">2015-11-02T07:07:31Z</dcterms:created>
  <dcterms:modified xsi:type="dcterms:W3CDTF">2016-07-08T08:48:56Z</dcterms:modified>
</cp:coreProperties>
</file>