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98" r:id="rId2"/>
    <p:sldId id="294" r:id="rId3"/>
    <p:sldId id="301" r:id="rId4"/>
    <p:sldId id="299" r:id="rId5"/>
    <p:sldId id="302" r:id="rId6"/>
    <p:sldId id="300" r:id="rId7"/>
    <p:sldId id="303" r:id="rId8"/>
    <p:sldId id="304" r:id="rId9"/>
    <p:sldId id="292" r:id="rId10"/>
    <p:sldId id="297" r:id="rId11"/>
    <p:sldId id="296" r:id="rId12"/>
    <p:sldId id="305" r:id="rId13"/>
    <p:sldId id="306" r:id="rId14"/>
    <p:sldId id="307" r:id="rId15"/>
  </p:sldIdLst>
  <p:sldSz cx="9144000" cy="6858000" type="screen4x3"/>
  <p:notesSz cx="7104063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241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241"/>
          </a:xfrm>
          <a:prstGeom prst="rect">
            <a:avLst/>
          </a:prstGeom>
        </p:spPr>
        <p:txBody>
          <a:bodyPr vert="horz" lIns="94339" tIns="47169" rIns="94339" bIns="47169" rtlCol="0"/>
          <a:lstStyle>
            <a:lvl1pPr algn="r">
              <a:defRPr sz="1200"/>
            </a:lvl1pPr>
          </a:lstStyle>
          <a:p>
            <a:fld id="{FF2E0C32-AB21-470A-A87B-BBD2D95F5E43}" type="datetimeFigureOut">
              <a:rPr lang="th-TH" smtClean="0"/>
              <a:t>08/07/59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721739"/>
            <a:ext cx="3078427" cy="511241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4023992" y="9721739"/>
            <a:ext cx="3078427" cy="511241"/>
          </a:xfrm>
          <a:prstGeom prst="rect">
            <a:avLst/>
          </a:prstGeom>
        </p:spPr>
        <p:txBody>
          <a:bodyPr vert="horz" lIns="94339" tIns="47169" rIns="94339" bIns="47169" rtlCol="0" anchor="b"/>
          <a:lstStyle>
            <a:lvl1pPr algn="r">
              <a:defRPr sz="1200"/>
            </a:lvl1pPr>
          </a:lstStyle>
          <a:p>
            <a:fld id="{BBFBE8AC-4281-417E-9FDF-66408F105FC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0891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สี่เหลี่ยมผืนผ้า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ตัวเชื่อมต่อตรง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ตัวเชื่อมต่อตรง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วงรี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วงรี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วงรี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ตัวแทนเนื้อหา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ตัวเชื่อมต่อตรง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ตัวเชื่อมต่อตรง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ตัวเชื่อมต่อตรง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สี่เหลี่ยมผืนผ้า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วงรี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วงรี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วงรี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วงรี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วงรี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ตัวเชื่อมต่อตรง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ตัวแทนเนื้อหา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แทนเนื้อหา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3" name="ตัวแทนเนื้อหา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12" name="ตัวแทนข้อความ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4" name="ตัวแทนข้อความ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6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เชื่อมต่อตรง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ตัวเชื่อมต่อตรง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วงรี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ตัวแทนเนื้อหา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1" name="ตัวแทนวันที่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3" name="ตัวแทนท้ายกระดา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วงรี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0" name="ตัวเชื่อมต่อตรง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ตัวเชื่อมต่อตรง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ตัวเชื่อมต่อตรง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ตัวเชื่อมต่อตรง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ตัวแทนวันที่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1" name="ตัวแทนท้ายกระดา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h-TH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ตัวเชื่อมต่อตรง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05EB2CF-9AA5-44A4-862E-91DBB7277DF5}" type="datetimeFigureOut">
              <a:rPr lang="th-TH" smtClean="0"/>
              <a:pPr/>
              <a:t>08/07/59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ตัวเชื่อมต่อตรง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ตัวเชื่อมต่อตรง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ตัวเชื่อมต่อตรง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วงรี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DB5C625-1A7A-45CE-8ECD-B17DF945A602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h_akatamnuay@www.skk.moph.go.th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79512" y="332656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 smtClean="0"/>
              <a:t>ผลงาน </a:t>
            </a:r>
            <a:r>
              <a:rPr lang="en-US" sz="4400" b="1" dirty="0"/>
              <a:t>:</a:t>
            </a:r>
            <a:r>
              <a:rPr lang="th-TH" sz="4400" b="1" dirty="0"/>
              <a:t> </a:t>
            </a:r>
            <a:r>
              <a:rPr lang="th-TH" sz="4400" dirty="0"/>
              <a:t>เพิ่มประสิทธิภาพในการรักษา </a:t>
            </a:r>
            <a:r>
              <a:rPr lang="th-TH" sz="4400" dirty="0" smtClean="0"/>
              <a:t>ด้วย...</a:t>
            </a:r>
          </a:p>
          <a:p>
            <a:pPr lvl="0"/>
            <a:r>
              <a:rPr lang="th-TH" sz="4400" dirty="0"/>
              <a:t> </a:t>
            </a:r>
            <a:r>
              <a:rPr lang="th-TH" sz="4400" dirty="0" smtClean="0"/>
              <a:t>        การ</a:t>
            </a:r>
            <a:r>
              <a:rPr lang="th-TH" sz="4400" dirty="0"/>
              <a:t>เสริมพลังอำนาจในกลุ่มผู้ติดเชื้อและผู้ป่วยเอดส์  </a:t>
            </a:r>
            <a:endParaRPr lang="en-US" sz="44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15816" y="5661248"/>
            <a:ext cx="511256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dirty="0"/>
              <a:t>โรงพยาบาลอากาศอำนวย </a:t>
            </a:r>
            <a:r>
              <a:rPr lang="th-TH" sz="3200" dirty="0" smtClean="0"/>
              <a:t> อำเภอ</a:t>
            </a:r>
            <a:r>
              <a:rPr lang="th-TH" sz="3200" dirty="0"/>
              <a:t>อากาศอำนวย  จังหวัดสกลนคร </a:t>
            </a:r>
          </a:p>
        </p:txBody>
      </p:sp>
      <p:pic>
        <p:nvPicPr>
          <p:cNvPr id="6" name="ตัวแทนเนื้อหา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40968"/>
            <a:ext cx="2483768" cy="23488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www2.cgd.go.th/library/Exhibition_images/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01" y="20362"/>
            <a:ext cx="730516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79206"/>
            <a:ext cx="4608512" cy="329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393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6933" y="188640"/>
            <a:ext cx="52565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กิจกรรมคู่ขนาน </a:t>
            </a:r>
            <a:endParaRPr lang="th-TH" sz="3600" b="1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หลัง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กิจกรรมกลุ่ม เภสัชกรจะติดตามดูแลการกินยาอย่างต่อเนื่อง ส่วนในรายที่มีผล </a:t>
            </a:r>
            <a:r>
              <a:rPr lang="en-US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VL&gt;50 copies/ml </a:t>
            </a: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ใช้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รูปแบบการให้การปรึกษาแบบสร้างแรงจูงใจรายบุคคล โดยพี่เลี้ยงกลุ่ม และพยาบาลจิตเวชในรายที่ปัญหาซับซ้อน เพื่อปรับเปลี่ยนพฤติกรรม 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พี่เลี้ยงกลุ่มออกติดตามเยี่ยมบ้านโดย ติดตามผู้ป่วยที่ขาดนัด 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21032" r="15062"/>
          <a:stretch/>
        </p:blipFill>
        <p:spPr>
          <a:xfrm>
            <a:off x="5508104" y="4221088"/>
            <a:ext cx="3505622" cy="24900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3" t="9417" r="12509"/>
          <a:stretch/>
        </p:blipFill>
        <p:spPr bwMode="auto">
          <a:xfrm>
            <a:off x="5127042" y="188639"/>
            <a:ext cx="3867478" cy="3952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33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67744" y="260648"/>
            <a:ext cx="55499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/>
              <a:t>การวัดผลและผลของการเปลี่ยนแปลง </a:t>
            </a:r>
            <a:endParaRPr lang="th-TH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89" t="23066" r="14750" b="4438"/>
          <a:stretch/>
        </p:blipFill>
        <p:spPr bwMode="auto">
          <a:xfrm>
            <a:off x="323528" y="1030089"/>
            <a:ext cx="8309114" cy="530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6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79512" y="1014983"/>
            <a:ext cx="859129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การ</a:t>
            </a:r>
            <a:r>
              <a:rPr lang="th-TH" sz="3600" b="1" dirty="0"/>
              <a:t>จัดกิจกรรมเสริมสร้างพลัง</a:t>
            </a:r>
            <a:r>
              <a:rPr lang="th-TH" sz="3600" b="1" dirty="0" smtClean="0"/>
              <a:t>อำนาจฯ ใน</a:t>
            </a:r>
            <a:r>
              <a:rPr lang="th-TH" sz="3600" b="1" dirty="0"/>
              <a:t>กลุ่มผู้ป่วย  จะช่วยให้</a:t>
            </a:r>
            <a:r>
              <a:rPr lang="th-TH" sz="3600" b="1" dirty="0" smtClean="0"/>
              <a:t>ผู้ป่วย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รับรู้</a:t>
            </a:r>
            <a:r>
              <a:rPr lang="th-TH" sz="3600" b="1" dirty="0"/>
              <a:t>ว่าเป็นหน้าที่ความรับผิดชอบของตนเองที่ต้อง</a:t>
            </a:r>
            <a:r>
              <a:rPr lang="th-TH" sz="3600" b="1" dirty="0" smtClean="0"/>
              <a:t>จัดการ</a:t>
            </a:r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มี</a:t>
            </a:r>
            <a:r>
              <a:rPr lang="th-TH" sz="3600" b="1" dirty="0"/>
              <a:t>ผลให้ผู้ป่วยมีพฤติกรรมการใช้ยาดีขึ้น มีความเชื่อถือในตนเองมากขึ้น </a:t>
            </a:r>
            <a:endParaRPr lang="th-TH" sz="3600" b="1" dirty="0" smtClean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เปิด</a:t>
            </a:r>
            <a:r>
              <a:rPr lang="th-TH" sz="3600" b="1" dirty="0"/>
              <a:t>ใจยอมรับผู้อื่นมากขึ้น มองเห็นประโยชน์ของการมีปฏิสัมพันธ์กับผู้อื่น </a:t>
            </a:r>
            <a:endParaRPr lang="th-TH" sz="3600" b="1" dirty="0" smtClean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มี</a:t>
            </a:r>
            <a:r>
              <a:rPr lang="th-TH" sz="3600" b="1" dirty="0"/>
              <a:t>ความคาดหวังในการมีชีวิตอย่างปกติ มีความเชื่อทางบวก </a:t>
            </a:r>
            <a:endParaRPr lang="th-TH" sz="3600" b="1" dirty="0" smtClean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ทำ</a:t>
            </a:r>
            <a:r>
              <a:rPr lang="th-TH" sz="3600" b="1" dirty="0"/>
              <a:t>ให้สามารถเผชิญปัญหาจากการเจ็บป่วยได้อย่างมีประสิทธิภาพมากขึ้น </a:t>
            </a:r>
            <a:endParaRPr lang="en-US" sz="36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54050" y="128826"/>
            <a:ext cx="248337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บทเรียนที่ได้รับ</a:t>
            </a:r>
            <a:r>
              <a:rPr lang="en-US" sz="4000" b="1" dirty="0">
                <a:solidFill>
                  <a:prstClr val="black"/>
                </a:solidFill>
              </a:rPr>
              <a:t> :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6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1181" y="1208941"/>
            <a:ext cx="78712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กิจกรรม</a:t>
            </a:r>
            <a:r>
              <a:rPr lang="th-TH" sz="3600" b="1" dirty="0"/>
              <a:t>คู่ขนาน </a:t>
            </a:r>
            <a:endParaRPr lang="th-TH" sz="3600" b="1" dirty="0" smtClean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การกระตุ้นและตรวจสอบการกินยา</a:t>
            </a:r>
            <a:r>
              <a:rPr lang="th-TH" sz="3600" b="1" dirty="0"/>
              <a:t>อย่างต่อเนื่องโดยเภสัชกรจะเป็นการกำกับ ติดตามดูแลที่ดี </a:t>
            </a:r>
            <a:endParaRPr lang="th-TH" sz="3600" b="1" dirty="0" smtClean="0"/>
          </a:p>
          <a:p>
            <a:pPr marL="914400" lvl="1" indent="-4572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b="1" dirty="0" smtClean="0"/>
              <a:t>การ</a:t>
            </a:r>
            <a:r>
              <a:rPr lang="th-TH" sz="3600" b="1" dirty="0"/>
              <a:t>เยี่ยมบ้าน จะเป็นการสร้างความสัมพันธ์ระหว่างพยาบาลและผู้ป่วย มีการสร้างความเข้าใจที่ถูกต้องกับครอบครัว การให้กำลังใจผู้ป่วยในด้านการหาแหล่งบริการช่วยเหลือ การพัฒนาการดำเนินชีวิตในชุมชน </a:t>
            </a:r>
            <a:endParaRPr lang="th-TH" sz="3600" b="1" dirty="0" smtClean="0"/>
          </a:p>
          <a:p>
            <a:pPr lvl="1">
              <a:buClr>
                <a:srgbClr val="FF0000"/>
              </a:buClr>
            </a:pPr>
            <a:r>
              <a:rPr lang="th-TH" sz="3600" b="1" dirty="0" smtClean="0"/>
              <a:t> </a:t>
            </a:r>
            <a:endParaRPr lang="en-US" sz="36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354050" y="357039"/>
            <a:ext cx="3318537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h-TH" sz="4000" b="1" dirty="0">
                <a:solidFill>
                  <a:prstClr val="black"/>
                </a:solidFill>
              </a:rPr>
              <a:t>บทเรียนที่</a:t>
            </a:r>
            <a:r>
              <a:rPr lang="th-TH" sz="4000" b="1" dirty="0" smtClean="0">
                <a:solidFill>
                  <a:prstClr val="black"/>
                </a:solidFill>
              </a:rPr>
              <a:t>ได้รับ (ต่อ)</a:t>
            </a:r>
            <a:r>
              <a:rPr lang="en-US" sz="4000" b="1" dirty="0" smtClean="0">
                <a:solidFill>
                  <a:prstClr val="black"/>
                </a:solidFill>
              </a:rPr>
              <a:t> </a:t>
            </a:r>
            <a:r>
              <a:rPr lang="en-US" sz="4000" b="1" dirty="0">
                <a:solidFill>
                  <a:prstClr val="black"/>
                </a:solidFill>
              </a:rPr>
              <a:t>: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51520" y="692696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/>
              <a:t>การติดต่อกับทีมงาน</a:t>
            </a:r>
            <a:r>
              <a:rPr lang="th-TH" sz="4000" dirty="0"/>
              <a:t> </a:t>
            </a:r>
            <a:r>
              <a:rPr lang="en-US" sz="4000" b="1" dirty="0"/>
              <a:t>:</a:t>
            </a:r>
            <a:endParaRPr lang="en-US" sz="4000" dirty="0"/>
          </a:p>
          <a:p>
            <a:r>
              <a:rPr lang="th-TH" sz="4000" dirty="0"/>
              <a:t>นางนาวา </a:t>
            </a:r>
            <a:r>
              <a:rPr lang="th-TH" sz="4000" dirty="0" smtClean="0"/>
              <a:t>ผา</a:t>
            </a:r>
            <a:r>
              <a:rPr lang="th-TH" sz="4000" dirty="0"/>
              <a:t>นะ</a:t>
            </a:r>
            <a:r>
              <a:rPr lang="th-TH" sz="4000" dirty="0" err="1"/>
              <a:t>วงค์</a:t>
            </a:r>
            <a:r>
              <a:rPr lang="th-TH" sz="4000" dirty="0"/>
              <a:t> ตำแหน่ง </a:t>
            </a:r>
            <a:r>
              <a:rPr lang="th-TH" sz="4000" dirty="0" smtClean="0"/>
              <a:t>พยาบาล</a:t>
            </a:r>
            <a:r>
              <a:rPr lang="th-TH" sz="4000" dirty="0"/>
              <a:t>วิชาชีพชำนาญการ </a:t>
            </a:r>
            <a:endParaRPr lang="th-TH" sz="4000" dirty="0" smtClean="0"/>
          </a:p>
          <a:p>
            <a:r>
              <a:rPr lang="th-TH" sz="4000" dirty="0"/>
              <a:t> </a:t>
            </a:r>
            <a:r>
              <a:rPr lang="th-TH" sz="4000" dirty="0" smtClean="0"/>
              <a:t>                                (</a:t>
            </a:r>
            <a:r>
              <a:rPr lang="th-TH" sz="4000" dirty="0"/>
              <a:t>พี่เลี้ยงกลุ่มอากาศสดใส) </a:t>
            </a:r>
            <a:endParaRPr lang="en-US" sz="4000" dirty="0"/>
          </a:p>
          <a:p>
            <a:r>
              <a:rPr lang="th-TH" sz="4000" dirty="0"/>
              <a:t>ที่อยู่  โรงพยาบาลอากาศอำนวย โทรศัพท์  ๐๘๗ - ๒๓๓๗๔๙๓   โทรสาร  ๐–๔๒๗๙ - ๘๐๙๘</a:t>
            </a:r>
            <a:endParaRPr lang="en-US" sz="4000" dirty="0"/>
          </a:p>
          <a:p>
            <a:r>
              <a:rPr lang="en-US" sz="4000" dirty="0"/>
              <a:t>Email : navapha</a:t>
            </a:r>
            <a:r>
              <a:rPr lang="en-US" sz="4000" u="sng" dirty="0">
                <a:hlinkClick r:id="rId2"/>
              </a:rPr>
              <a:t>@gmail.com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0838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11560" y="260648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/>
              <a:t>สรุปผลงานโดยย่อ</a:t>
            </a:r>
            <a:r>
              <a:rPr lang="en-US" sz="4400" b="1" dirty="0"/>
              <a:t> : </a:t>
            </a:r>
            <a:endParaRPr lang="en-US" sz="4400" dirty="0"/>
          </a:p>
          <a:p>
            <a:r>
              <a:rPr lang="en-US" sz="4400" b="1" dirty="0"/>
              <a:t>	</a:t>
            </a:r>
            <a:r>
              <a:rPr lang="th-TH" sz="4400" dirty="0"/>
              <a:t>จากการวิเคราะห์ข้อมูล พบว่า รายใหม่เข้าถึงยาต้าน</a:t>
            </a:r>
            <a:r>
              <a:rPr lang="th-TH" sz="4400" dirty="0" err="1"/>
              <a:t>ไวรัส</a:t>
            </a:r>
            <a:r>
              <a:rPr lang="th-TH" sz="4400" dirty="0"/>
              <a:t>ช้า บางรายเกิดโรคติดเชื้อฉวยโอกาส ขาดนัด และดื้อยา ทีมจึงได้พัฒนาระบบการดูแลผู้ป่วย ด้วยรูปแบบการเสริมพลังอำนาจในการดูแลรักษาผู้ติดเชื้อและผู้ป่วยเอดส์ ในกลุ่มที่รับยาต้าน</a:t>
            </a:r>
            <a:r>
              <a:rPr lang="th-TH" sz="4400" dirty="0" err="1"/>
              <a:t>ไวรัส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982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16103" y="692696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ปัญหาและสาเหตุโดยย่อ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: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lvl="1">
              <a:buClr>
                <a:srgbClr val="FF0000"/>
              </a:buClr>
            </a:pP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จากข้อมูล ผลสรุป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KPI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ใน ปี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2558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 </a:t>
            </a: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พบว่า</a:t>
            </a: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ผู้ป่วย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รายใหม่ มีผลตรวจ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CD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&lt;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100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cell/mm</a:t>
            </a:r>
            <a:r>
              <a:rPr lang="th-TH" sz="3600" baseline="30000" dirty="0">
                <a:latin typeface="EucrosiaUPC" panose="02020603050405020304" pitchFamily="18" charset="-34"/>
                <a:cs typeface="EucrosiaUPC" panose="02020603050405020304" pitchFamily="18" charset="-34"/>
              </a:rPr>
              <a:t>3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จำนวน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6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ราย คิดเป็นร้อยละ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40 </a:t>
            </a:r>
            <a:endParaRPr lang="th-TH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เกิด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โรคติดเชื้อฉวยโอกาส ที่รุนแรงต้องรักษานาน จำนวน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8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ราย คิดเป็นร้อยละ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53.3 </a:t>
            </a:r>
            <a:endParaRPr lang="th-TH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ใน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กลุ่มผู้ที่ได้รับยาต้าน</a:t>
            </a:r>
            <a:r>
              <a:rPr lang="th-TH" sz="3600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ไวรัส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มีผลการตรวจ </a:t>
            </a:r>
            <a:r>
              <a:rPr lang="en-US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VL&lt;50 copies/ml</a:t>
            </a: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 ร้อย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ละ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8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5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.71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และ อัตราผู้ป่วยดื้อยา ร้อยละ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1.26 </a:t>
            </a:r>
            <a:endParaRPr lang="th-TH" sz="3600" dirty="0" smtClean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457200" indent="-4572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อัตรา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การขาดการติดตาม ร้อยละ </a:t>
            </a:r>
            <a:r>
              <a:rPr lang="en-US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18.18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704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489742" y="188640"/>
            <a:ext cx="80648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4400" b="1" dirty="0"/>
              <a:t>เป้าหมาย</a:t>
            </a:r>
            <a:r>
              <a:rPr lang="en-US" sz="4400" b="1" dirty="0"/>
              <a:t>:</a:t>
            </a:r>
            <a:endParaRPr lang="en-US" sz="4400" dirty="0"/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400" dirty="0"/>
              <a:t>อัตราการขาดนัด ไม่เกินร้อยละ</a:t>
            </a:r>
            <a:r>
              <a:rPr lang="th-TH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10</a:t>
            </a:r>
            <a:r>
              <a:rPr lang="th-TH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   </a:t>
            </a:r>
            <a:endParaRPr lang="en-US" sz="44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400" dirty="0"/>
              <a:t>ผู้ติดเชื้อ ผู้ป่วยเอดส์เข้าถึงบริการยาต้าน</a:t>
            </a:r>
            <a:r>
              <a:rPr lang="th-TH" sz="4400" dirty="0" err="1"/>
              <a:t>ไวรัส</a:t>
            </a:r>
            <a:r>
              <a:rPr lang="th-TH" sz="4400" dirty="0"/>
              <a:t>เพิ่มขึ้น</a:t>
            </a:r>
            <a:endParaRPr lang="en-US" sz="4400" dirty="0"/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th-TH" sz="4400" dirty="0"/>
              <a:t>ผู้ติดเชื้อ ผู้ป่วยเอดส์ที่รับยาต้าน</a:t>
            </a:r>
            <a:r>
              <a:rPr lang="th-TH" sz="4400" dirty="0" err="1"/>
              <a:t>ไวรัส</a:t>
            </a:r>
            <a:r>
              <a:rPr lang="th-TH" sz="4400" dirty="0"/>
              <a:t>เอดส์มีผลการตรวจ </a:t>
            </a:r>
            <a:r>
              <a:rPr lang="en-US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VL</a:t>
            </a:r>
            <a:r>
              <a:rPr lang="th-TH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 </a:t>
            </a:r>
            <a:r>
              <a:rPr lang="en-US" sz="4400" dirty="0">
                <a:latin typeface="EucrosiaUPC" panose="02020603050405020304" pitchFamily="18" charset="-34"/>
                <a:cs typeface="EucrosiaUPC" panose="02020603050405020304" pitchFamily="18" charset="-34"/>
              </a:rPr>
              <a:t>&lt; 50  copies/ml </a:t>
            </a:r>
            <a:r>
              <a:rPr lang="th-TH" sz="4400" dirty="0"/>
              <a:t>เพิ่มขึ้น   </a:t>
            </a:r>
            <a:endParaRPr lang="en-US" sz="4400" dirty="0"/>
          </a:p>
        </p:txBody>
      </p:sp>
      <p:pic>
        <p:nvPicPr>
          <p:cNvPr id="3" name="ตัวแทนเนื้อหา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666515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81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3528" y="116632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กิจกรรมการพัฒนา</a:t>
            </a:r>
            <a:r>
              <a:rPr lang="en-US" sz="36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 :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ปรับระบบด้านการดูแลรักษาเป็นแบบ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Test &amp; Treat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โดยผู้ที่มีผลระดับ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CD</a:t>
            </a:r>
            <a:r>
              <a:rPr lang="en-US" sz="3600" baseline="-25000" dirty="0">
                <a:latin typeface="EucrosiaUPC" panose="02020603050405020304" pitchFamily="18" charset="-34"/>
                <a:cs typeface="EucrosiaUPC" panose="02020603050405020304" pitchFamily="18" charset="-34"/>
              </a:rPr>
              <a:t>4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&lt; 500cell/cu.mm</a:t>
            </a:r>
            <a:r>
              <a:rPr lang="en-US" sz="3600" baseline="30000" dirty="0">
                <a:latin typeface="EucrosiaUPC" panose="02020603050405020304" pitchFamily="18" charset="-34"/>
                <a:cs typeface="EucrosiaUPC" panose="02020603050405020304" pitchFamily="18" charset="-34"/>
              </a:rPr>
              <a:t>3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.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ให้การรักษาด้วยยาต้าน</a:t>
            </a:r>
            <a:r>
              <a:rPr lang="th-TH" sz="3600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ไวรัส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ทุกราย  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 smtClean="0">
                <a:latin typeface="EucrosiaUPC" panose="02020603050405020304" pitchFamily="18" charset="-34"/>
                <a:cs typeface="EucrosiaUPC" panose="02020603050405020304" pitchFamily="18" charset="-34"/>
              </a:rPr>
              <a:t>มีการค้นหา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ผู้ป่วยรายใหม่ จัดบริการเจาะเลือดแบบเชิงรุก (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VCT mobile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) ในกลุ่มเสี่ยง  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lvl="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ประเมินความสมัครใจของผู้ป่วยที่รับยาต้าน ในการเข้ากลุ่มบำบัด ในนามกลุ่มอากาศสดใส</a:t>
            </a:r>
            <a:endParaRPr lang="en-US" sz="36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ดำเนินงานกิจกรรมเสริมพลัง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6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ขั้นตอน ในกลุ่มที่นัดมารับยา แต่ละกลุ่มใช้เวลา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4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ครั้งๆ ละ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45 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นาที-1 ชั่วโมง จัดกิจกรรม ณ ห้องประชุมชั้น </a:t>
            </a:r>
            <a:r>
              <a:rPr lang="en-US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2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 ตึกหลวงปู่ผ่าน ปัญญา</a:t>
            </a:r>
            <a:r>
              <a:rPr lang="th-TH" sz="3600" dirty="0" err="1">
                <a:latin typeface="EucrosiaUPC" panose="02020603050405020304" pitchFamily="18" charset="-34"/>
                <a:cs typeface="EucrosiaUPC" panose="02020603050405020304" pitchFamily="18" charset="-34"/>
              </a:rPr>
              <a:t>ปที</a:t>
            </a:r>
            <a:r>
              <a:rPr lang="th-TH" sz="3600" dirty="0">
                <a:latin typeface="EucrosiaUPC" panose="02020603050405020304" pitchFamily="18" charset="-34"/>
                <a:cs typeface="EucrosiaUPC" panose="02020603050405020304" pitchFamily="18" charset="-34"/>
              </a:rPr>
              <a:t>โป  โรงพยาบาลอากาศอำนวย </a:t>
            </a:r>
          </a:p>
        </p:txBody>
      </p:sp>
    </p:spTree>
    <p:extLst>
      <p:ext uri="{BB962C8B-B14F-4D97-AF65-F5344CB8AC3E}">
        <p14:creationId xmlns:p14="http://schemas.microsoft.com/office/powerpoint/2010/main" val="2008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7504" y="3218935"/>
            <a:ext cx="63367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ครั้งที่ </a:t>
            </a:r>
            <a:r>
              <a:rPr lang="en-US" sz="3200" b="1" dirty="0">
                <a:latin typeface="EucrosiaUPC" panose="02020603050405020304" pitchFamily="18" charset="-34"/>
                <a:cs typeface="EucrosiaUPC" panose="02020603050405020304" pitchFamily="18" charset="-34"/>
              </a:rPr>
              <a:t>1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 กิจกรรมกลุ่มสัมพันธ์และแนะนำตัวเอง เสริมพลังด้วยไวนิลประโยชน์การเริ่มยาตั้งแต่ </a:t>
            </a:r>
            <a:r>
              <a:rPr lang="en-US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CD4 </a:t>
            </a:r>
            <a:r>
              <a:rPr lang="th-TH" sz="3200" dirty="0">
                <a:latin typeface="EucrosiaUPC" panose="02020603050405020304" pitchFamily="18" charset="-34"/>
                <a:cs typeface="EucrosiaUPC" panose="02020603050405020304" pitchFamily="18" charset="-34"/>
              </a:rPr>
              <a:t>ยังสูงอยู่</a:t>
            </a:r>
            <a:endParaRPr lang="en-US" sz="3200" dirty="0">
              <a:latin typeface="EucrosiaUPC" panose="02020603050405020304" pitchFamily="18" charset="-34"/>
              <a:cs typeface="EucrosiaUPC" panose="02020603050405020304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1" t="1878" r="32609" b="7418"/>
          <a:stretch/>
        </p:blipFill>
        <p:spPr>
          <a:xfrm>
            <a:off x="6444208" y="156363"/>
            <a:ext cx="2519487" cy="622049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7" y="21858"/>
            <a:ext cx="4103663" cy="307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34"/>
          <a:stretch/>
        </p:blipFill>
        <p:spPr>
          <a:xfrm>
            <a:off x="1401104" y="4324637"/>
            <a:ext cx="3749504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5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01181" y="620688"/>
            <a:ext cx="3528392" cy="52014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h-TH" sz="3200" b="1" dirty="0"/>
              <a:t>ครั้งที่ </a:t>
            </a:r>
            <a:r>
              <a:rPr lang="en-US" sz="3200" b="1" dirty="0"/>
              <a:t>2</a:t>
            </a:r>
            <a:r>
              <a:rPr lang="en-US" sz="3200" dirty="0"/>
              <a:t> </a:t>
            </a:r>
            <a:r>
              <a:rPr lang="th-TH" sz="3200" dirty="0"/>
              <a:t>ใช้ใบงานกิจกรรมสุขภาพที่</a:t>
            </a:r>
            <a:r>
              <a:rPr lang="th-TH" sz="3200" dirty="0" smtClean="0"/>
              <a:t>คาดหวัง  เพื่อ</a:t>
            </a:r>
            <a:r>
              <a:rPr lang="th-TH" sz="3200" dirty="0"/>
              <a:t>ประเมินวิเคราะห์นำสู่การแก้ปัญหา รวมทั้งประเมินแหล่งพลังอำนาจรายบุคคล เสริมพลังด้วยย้อนดูข้อมูลผลการรักษารายบุคคล มอบรางวัลผู้ดูแลสุขภาพดี</a:t>
            </a:r>
            <a:endParaRPr lang="en-US" sz="3200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47" y="0"/>
            <a:ext cx="4608512" cy="3298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6" t="34921" r="15809" b="9150"/>
          <a:stretch/>
        </p:blipFill>
        <p:spPr bwMode="auto">
          <a:xfrm>
            <a:off x="4103947" y="3517855"/>
            <a:ext cx="4608512" cy="313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9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366623"/>
            <a:ext cx="7848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/>
              <a:t>ครั้งที่ 3</a:t>
            </a:r>
            <a:r>
              <a:rPr lang="th-TH" sz="3200" dirty="0"/>
              <a:t> ใช้ใบงานกิจกรรมการเรียนรู้จากประสบการณ์การดูแลตนเอง เป็นการสร้างพลังในการแก้ปัญหาการเจ็บป่วยด้วยการสะท้อนความคิด และสร้างความเข้าใจในสถานการณ์ โดยสร้าง</a:t>
            </a:r>
            <a:r>
              <a:rPr lang="th-TH" sz="3200" dirty="0" smtClean="0"/>
              <a:t>แรงจูงใจ ให้</a:t>
            </a:r>
            <a:r>
              <a:rPr lang="th-TH" sz="3200" dirty="0"/>
              <a:t>ผู้ป่วย</a:t>
            </a:r>
            <a:r>
              <a:rPr lang="th-TH" sz="3200" dirty="0" smtClean="0"/>
              <a:t>เชื่อมั่น ว่า</a:t>
            </a:r>
            <a:r>
              <a:rPr lang="th-TH" sz="3200" dirty="0"/>
              <a:t>สามารถแก้ปัญหาต่างๆ ได้ด้วยตนเอง </a:t>
            </a:r>
            <a:r>
              <a:rPr lang="th-TH" sz="3200" dirty="0" smtClean="0"/>
              <a:t>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72" t="20117" r="17851" b="15429"/>
          <a:stretch/>
        </p:blipFill>
        <p:spPr bwMode="auto">
          <a:xfrm>
            <a:off x="179512" y="3683589"/>
            <a:ext cx="3779912" cy="286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6" t="54167" r="19537" b="6250"/>
          <a:stretch/>
        </p:blipFill>
        <p:spPr bwMode="auto">
          <a:xfrm>
            <a:off x="4187485" y="3713406"/>
            <a:ext cx="420093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9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275856" y="317582"/>
            <a:ext cx="5472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/>
              <a:t>ครั้งที่ 4</a:t>
            </a:r>
            <a:r>
              <a:rPr lang="th-TH" sz="3600" dirty="0"/>
              <a:t> ใช้ใบงานกิจกรรมเป้าหมายของฉันและเสริมพลังหลังใช้พันธะสัญญา เป็นการต่อยอดกิจกรรม 2 ครั้ง ที่ผ่านมา </a:t>
            </a:r>
            <a:r>
              <a:rPr lang="th-TH" sz="3600" dirty="0" smtClean="0"/>
              <a:t> เป็น</a:t>
            </a:r>
            <a:r>
              <a:rPr lang="th-TH" sz="3600" dirty="0"/>
              <a:t>การเสริมสร้างความมั่นใจและคงไว้ซึ่งการกระทำเพื่อบรรลุเป้าหมายใน</a:t>
            </a:r>
            <a:r>
              <a:rPr lang="th-TH" sz="3600" dirty="0" smtClean="0"/>
              <a:t>ชีวิต </a:t>
            </a:r>
            <a:endParaRPr lang="en-US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7" t="23724" r="19216" b="14481"/>
          <a:stretch/>
        </p:blipFill>
        <p:spPr bwMode="auto">
          <a:xfrm>
            <a:off x="251519" y="320210"/>
            <a:ext cx="2704565" cy="452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3275856" y="3284984"/>
            <a:ext cx="5328591" cy="3108543"/>
          </a:xfrm>
          <a:prstGeom prst="rect">
            <a:avLst/>
          </a:prstGeom>
          <a:ln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dirty="0"/>
              <a:t>เป้าหมายของ</a:t>
            </a:r>
            <a:r>
              <a:rPr lang="th-TH" dirty="0" smtClean="0"/>
              <a:t>ฉัน..มันยิ่งใหญ่ ...</a:t>
            </a:r>
          </a:p>
          <a:p>
            <a:pPr algn="ctr"/>
            <a:r>
              <a:rPr lang="th-TH" dirty="0" smtClean="0"/>
              <a:t>ผมจะดูแลสุขภาพ เพื่อลูก อีก </a:t>
            </a:r>
            <a:r>
              <a:rPr lang="en-US" dirty="0" smtClean="0"/>
              <a:t>2 </a:t>
            </a:r>
            <a:r>
              <a:rPr lang="th-TH" dirty="0" smtClean="0"/>
              <a:t>คน </a:t>
            </a:r>
          </a:p>
          <a:p>
            <a:pPr algn="ctr"/>
            <a:r>
              <a:rPr lang="th-TH" dirty="0" smtClean="0"/>
              <a:t>ให้เขา เติบใหญ่ มีอนาคตที่ดี</a:t>
            </a:r>
          </a:p>
          <a:p>
            <a:r>
              <a:rPr lang="th-TH" dirty="0" smtClean="0"/>
              <a:t>ผม ...รับจ้างขับรถ เทรนเนอร์ สร้างถนน ไปเรื่อยๆ แต่วันเข้ากลุ่มผมต้องมา ..มาเอากำลังใจจากเพื่อน มาเอายา การกินยาคือชีวิต ความพิการ ไม่เป็นอุปสรรค ครับ เพื่อนๆ สู้นะครับ</a:t>
            </a:r>
            <a:endParaRPr lang="th-TH" dirty="0"/>
          </a:p>
        </p:txBody>
      </p:sp>
      <p:sp>
        <p:nvSpPr>
          <p:cNvPr id="11" name="คำบรรยายภาพแบบเมฆ 10"/>
          <p:cNvSpPr/>
          <p:nvPr/>
        </p:nvSpPr>
        <p:spPr>
          <a:xfrm>
            <a:off x="2662366" y="2787027"/>
            <a:ext cx="6120680" cy="4104456"/>
          </a:xfrm>
          <a:prstGeom prst="cloudCallout">
            <a:avLst>
              <a:gd name="adj1" fmla="val -51764"/>
              <a:gd name="adj2" fmla="val -10003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52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เฉลียง">
  <a:themeElements>
    <a:clrScheme name="เฉลียง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เฉลียง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เฉลียง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1396</TotalTime>
  <Words>757</Words>
  <Application>Microsoft Office PowerPoint</Application>
  <PresentationFormat>นำเสนอทางหน้าจอ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14</vt:i4>
      </vt:variant>
    </vt:vector>
  </HeadingPairs>
  <TitlesOfParts>
    <vt:vector size="15" baseType="lpstr">
      <vt:lpstr>เฉลียง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Administrator</dc:creator>
  <cp:lastModifiedBy>user</cp:lastModifiedBy>
  <cp:revision>101</cp:revision>
  <cp:lastPrinted>2013-09-19T02:10:47Z</cp:lastPrinted>
  <dcterms:created xsi:type="dcterms:W3CDTF">2012-10-18T07:05:50Z</dcterms:created>
  <dcterms:modified xsi:type="dcterms:W3CDTF">2016-07-08T10:44:59Z</dcterms:modified>
</cp:coreProperties>
</file>