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00"/>
    <a:srgbClr val="0033CC"/>
    <a:srgbClr val="FF99FF"/>
    <a:srgbClr val="003300"/>
    <a:srgbClr val="006600"/>
    <a:srgbClr val="FFFFFF"/>
    <a:srgbClr val="FF9900"/>
    <a:srgbClr val="99FF66"/>
    <a:srgbClr val="C5C5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3743" autoAdjust="0"/>
  </p:normalViewPr>
  <p:slideViewPr>
    <p:cSldViewPr>
      <p:cViewPr>
        <p:scale>
          <a:sx n="41" d="100"/>
          <a:sy n="41" d="100"/>
        </p:scale>
        <p:origin x="-157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05AC6F-1EDB-4D48-810E-07FD825E66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37633BB4-7B70-4236-9824-22DAC38A19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EFCA-31BF-40E3-8BD8-9ECB96DE1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894E7-C834-45B4-AA52-E5FD32CDE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FAD51E13-FA04-45B3-8593-9DE3EB8F8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0E7C-584A-44BD-AC4E-9AA5AD650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6D2E1-8231-4AFA-9242-11010EF34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0218E-D702-47A4-9296-82B3A175D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929AA-D082-4682-9B48-F96E83CB8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6415D-DB67-4678-ACE5-56B8E2BBF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EF7EB-75FB-4C2A-86D5-75A3C745E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ABA8C-CA1D-4BA7-861F-30B570FD9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8C172-8E55-451B-9606-0FDFFC82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22B6DB94-9BEC-474E-8FDB-F3676AFD13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3571876"/>
            <a:ext cx="8482042" cy="1470025"/>
          </a:xfrm>
        </p:spPr>
        <p:txBody>
          <a:bodyPr/>
          <a:lstStyle/>
          <a:p>
            <a:r>
              <a:rPr lang="th-TH" sz="4400" dirty="0" smtClean="0">
                <a:solidFill>
                  <a:schemeClr val="accent2">
                    <a:lumMod val="75000"/>
                  </a:schemeClr>
                </a:solidFill>
              </a:rPr>
              <a:t>โครงการค้นหาและเฝ้าระวังวัณโรคในเด็กติดเชื้อ</a:t>
            </a:r>
            <a:r>
              <a:rPr lang="th-TH" sz="4400" dirty="0" err="1" smtClean="0">
                <a:solidFill>
                  <a:schemeClr val="accent2">
                    <a:lumMod val="75000"/>
                  </a:schemeClr>
                </a:solidFill>
              </a:rPr>
              <a:t>เอช</a:t>
            </a:r>
            <a:r>
              <a:rPr lang="th-TH" sz="4400" dirty="0" smtClean="0">
                <a:solidFill>
                  <a:schemeClr val="accent2">
                    <a:lumMod val="75000"/>
                  </a:schemeClr>
                </a:solidFill>
              </a:rPr>
              <a:t>ไอวี ที่สัมผัสร่วมบ้านกับผู้ใหญ่วัณโรคปอด </a:t>
            </a:r>
            <a:r>
              <a:rPr lang="th-TH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h-TH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h-TH" sz="4400" dirty="0" smtClean="0">
                <a:solidFill>
                  <a:schemeClr val="accent2">
                    <a:lumMod val="75000"/>
                  </a:schemeClr>
                </a:solidFill>
              </a:rPr>
              <a:t>ใน</a:t>
            </a:r>
            <a:r>
              <a:rPr lang="th-TH" sz="4400" dirty="0" smtClean="0">
                <a:solidFill>
                  <a:schemeClr val="accent2">
                    <a:lumMod val="75000"/>
                  </a:schemeClr>
                </a:solidFill>
              </a:rPr>
              <a:t>สถานสงเคราะห์ จ.</a:t>
            </a:r>
            <a:r>
              <a:rPr lang="th-TH" sz="4400" dirty="0" smtClean="0">
                <a:solidFill>
                  <a:schemeClr val="accent2">
                    <a:lumMod val="75000"/>
                  </a:schemeClr>
                </a:solidFill>
              </a:rPr>
              <a:t>สงขลา</a:t>
            </a:r>
            <a:r>
              <a:rPr lang="th-TH" sz="4400" dirty="0" smtClean="0"/>
              <a:t/>
            </a:r>
            <a:br>
              <a:rPr lang="th-TH" sz="4400" dirty="0" smtClean="0"/>
            </a:br>
            <a:r>
              <a:rPr lang="th-TH" sz="4400" dirty="0" smtClean="0"/>
              <a:t/>
            </a:r>
            <a:br>
              <a:rPr lang="th-TH" sz="4400" dirty="0" smtClean="0"/>
            </a:br>
            <a:r>
              <a:rPr lang="th-TH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โดย ทีมแพทย์พยาบาล</a:t>
            </a:r>
            <a:br>
              <a:rPr lang="th-TH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คลินิก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ATC </a:t>
            </a:r>
            <a:r>
              <a:rPr lang="th-TH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เด็ก </a:t>
            </a:r>
            <a:br>
              <a:rPr lang="th-TH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โรงพยาบาลสงขลา จ.สงขลา</a:t>
            </a:r>
            <a:br>
              <a:rPr lang="th-TH" sz="3600" dirty="0" smtClean="0">
                <a:solidFill>
                  <a:schemeClr val="bg1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</a:br>
            <a:endParaRPr lang="en-US" sz="4400" dirty="0">
              <a:solidFill>
                <a:schemeClr val="bg1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11.</a:t>
            </a:r>
            <a:r>
              <a:rPr lang="th-TH" dirty="0" smtClean="0"/>
              <a:t>บทเรียนที่ได้รับ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38275"/>
            <a:ext cx="8401080" cy="4733925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11.1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 เด็กติดเชื้อ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ไอวีเป็นกลุ่มเด็กที่มีภูมิต้านทานต่ำ ดังนั้นโอกาสเสี่ยงสูงของการได้รับเชื้อฉวยโอกาส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“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วัณโรค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”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ดังนั้น ควรมีการคัดกรองวัณโรคในผู้ดูแลเด็ก ร่วมกันไปกันเด็กติดเชื้อทุกปี </a:t>
            </a:r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11.2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 กรณีพบเด็กติดเชื้อ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ไอวีสัมผัสผู้ใหญ่ที่เป็นวัณโรค ต้องได้รับการตรวจค้นหาการติดเชื้อวัณโรคอย่างรวดเร็วเพื่อเป็นการป้องกันการแพร่กระจายเชื้อวัณ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โรค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en-US" dirty="0" smtClean="0">
                <a:latin typeface="CordiaUPC" pitchFamily="34" charset="-34"/>
                <a:cs typeface="CordiaUPC" pitchFamily="34" charset="-34"/>
              </a:rPr>
              <a:t>11.3.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วัณโรคในเด็กที่สัมผัสผู้ใหญ่ที่เป็นวัณโรค สามารถเกิดการเจ็บป่วยได้ตลอดชีวิต ดังนั้นจึงควรมีการตรวจคัดกรองวัณโรคประจำปี  (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patient-initiated pathway)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แก่เด็กติดเชื้อ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ไอวีทุกราย 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b="1" dirty="0" smtClean="0"/>
              <a:t>12. การติดต่อกับทีมงาน</a:t>
            </a:r>
            <a:r>
              <a:rPr lang="en-US" dirty="0" smtClean="0"/>
              <a:t>: 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      น.ส. จาฤดี กองผล พยาบาลวิชาชีพชำนาญการ โรงพยาบาลสงขลา 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Tel. 086-5970745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Email</a:t>
            </a:r>
            <a:r>
              <a:rPr lang="en-US" dirty="0" smtClean="0"/>
              <a:t>: </a:t>
            </a:r>
            <a:r>
              <a:rPr lang="en-US" dirty="0" smtClean="0"/>
              <a:t>jkl_joy@hotmail.com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6477000" cy="463570"/>
          </a:xfrm>
        </p:spPr>
        <p:txBody>
          <a:bodyPr/>
          <a:lstStyle/>
          <a:p>
            <a:r>
              <a:rPr lang="th-TH" dirty="0" smtClean="0"/>
              <a:t>เอกสารอ้างอิง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เสน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ห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เจีย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สกุล. การติดเชื้อวัณโรค.ใน: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ชิษณุพันธ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เจริญ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,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ทวีโชติ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พิทย</a:t>
            </a:r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สุนนท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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,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อุษา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ทิสยา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,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บรรณาธิการ. โรค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เอดส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ในเด็ก.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</a:t>
            </a:r>
          </a:p>
          <a:p>
            <a:pPr>
              <a:buNone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กรุงเทพฯ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: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โรงพิมพ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แห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งจุฬา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ลง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กรณ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 มหาวิทยาลัย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, 2545: 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       67-82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. </a:t>
            </a:r>
          </a:p>
          <a:p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พิ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รัง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กูร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เกิดพาณิช,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เพณณินาท์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โอเบอร์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ดอร์เฟอร์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และ กุลกัญญา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โชค</a:t>
            </a:r>
          </a:p>
          <a:p>
            <a:pPr>
              <a:buNone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ไพบูลย์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กิจ. แนวทางเวชปฏิบัติวัณโรคระยะแฝงในเด็ก พ.ศ. </a:t>
            </a:r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2553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 กรุงเทพฯ, 2553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.</a:t>
            </a:r>
          </a:p>
          <a:p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33925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2. คำ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สำคัญ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: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วัณโรคในเด็กติดเชื้อ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ไอวี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2571768" cy="216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รูปภาพ 6" descr="home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071810"/>
            <a:ext cx="1452546" cy="2162178"/>
          </a:xfrm>
          <a:prstGeom prst="rect">
            <a:avLst/>
          </a:prstGeom>
        </p:spPr>
      </p:pic>
      <p:pic>
        <p:nvPicPr>
          <p:cNvPr id="8" name="รูปภาพ 7" descr="B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071810"/>
            <a:ext cx="1500199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3. สรุปผลงานโดยย่อ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: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โรงพยาบาล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สงขลา จ.สงขลา ได้จัดทำโครงการค้นหาและเฝ้าระวังวัณโรคในเด็กติดเชื้อ</a:t>
            </a:r>
            <a:r>
              <a:rPr lang="th-TH" sz="2800" b="1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ไอวีที่สัมผัสร่วมบ้านกับผู้ใหญ่วัณโรคปอด ในสถานสงเคราะห์ จ.สงขลา ผลการดำเนินงานพบว่า เด็กติดเชื้อ</a:t>
            </a:r>
            <a:r>
              <a:rPr lang="th-TH" sz="2800" b="1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ไอวีมีประวัติสัมผัสร่วมบ้านกับผู้ใหญ่วัณโรคปอด  จำนวน 12 ราย ได้รับการคัดกรองวัณโรคแบบเข้มข้น (</a:t>
            </a:r>
            <a:r>
              <a:rPr lang="en-US" sz="2800" b="1" dirty="0" smtClean="0">
                <a:latin typeface="CordiaUPC" pitchFamily="34" charset="-34"/>
                <a:cs typeface="CordiaUPC" pitchFamily="34" charset="-34"/>
              </a:rPr>
              <a:t>intensified case finding: ICF) 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 และดูแลตามแนวทางปฏิบัติผู้สัมผัสวัณโรคปอดในเด็กติดเชื้อ</a:t>
            </a:r>
            <a:r>
              <a:rPr lang="th-TH" sz="2800" b="1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ไอวีทั้ง 12 ราย(ร้อยละ 100) โดยทุกรายไม่ป่วยเป็นวัณโรค(ร้อยละ 100) ผลการตรวจเอกซเรย์ปอดพบว่าปอดปกติทุกราย(ร้อยละ100) ผลการทดสอบทูเบอร์คูลิ</a:t>
            </a:r>
            <a:r>
              <a:rPr lang="th-TH" sz="2800" b="1" dirty="0" err="1" smtClean="0">
                <a:latin typeface="CordiaUPC" pitchFamily="34" charset="-34"/>
                <a:cs typeface="CordiaUPC" pitchFamily="34" charset="-34"/>
              </a:rPr>
              <a:t>นพบ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ว่าได้ผลลบทุกราย(ร้อยละ 100) มี 1 รายที่ได้รับยา </a:t>
            </a:r>
            <a:r>
              <a:rPr lang="en-US" sz="2800" b="1" dirty="0" smtClean="0">
                <a:latin typeface="CordiaUPC" pitchFamily="34" charset="-34"/>
                <a:cs typeface="CordiaUPC" pitchFamily="34" charset="-34"/>
              </a:rPr>
              <a:t>INH 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เพื่อป้องกันเชื้อวัณโรค (ร้อยละ 8.33) ผลการติดตาม 6 เดือนพบว่าไม่มีเด็กติดเชื้อ</a:t>
            </a:r>
            <a:r>
              <a:rPr lang="th-TH" sz="2800" b="1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ไอวีรายใดป่วยเป็นวัณโรค(ร้อยละ 100)</a:t>
            </a:r>
            <a:endParaRPr lang="en-US" sz="2800" b="1" dirty="0" smtClean="0">
              <a:latin typeface="CordiaUPC" pitchFamily="34" charset="-34"/>
              <a:cs typeface="CordiaUPC" pitchFamily="34" charset="-34"/>
            </a:endParaRPr>
          </a:p>
          <a:p>
            <a:pPr algn="thaiDist"/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4.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ชื่อและที่อยู่ขององค์กร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: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โรงพยาบาลสงขลา จังหวัด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สงขลา</a:t>
            </a:r>
          </a:p>
          <a:p>
            <a:pPr>
              <a:buNone/>
            </a:pP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5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สมาชิกทีม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: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พญ.วรรณี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ลิ่มปิ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ติกุล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,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พว.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จาฤดี กองผล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,</a:t>
            </a:r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              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พว.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สันติ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พันต์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ฉัตรวร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กุล,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พว.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อำมร เดชบำรุง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143380"/>
            <a:ext cx="1428760" cy="157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142876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6.วัตถุประสงค์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th-TH" dirty="0" smtClean="0"/>
              <a:t>เพื่อค้นหาวัณโรคในเด็กติดเชื้อ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ไอวีที่สัมผัสร่วมบ้านผู้ใหญ่วัณโรคในสถานสงเคราะห์ จ.สงขลา</a:t>
            </a:r>
            <a:endParaRPr lang="en-US" dirty="0" smtClean="0"/>
          </a:p>
          <a:p>
            <a:r>
              <a:rPr lang="th-TH" dirty="0" smtClean="0"/>
              <a:t>2</a:t>
            </a:r>
            <a:r>
              <a:rPr lang="th-TH" dirty="0" smtClean="0"/>
              <a:t>. เพื่อเฝ้าระวังการติดเชื้อวัณโรคในเด็กติดเชื้อ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ไอวีที่สัมผัสร่วมบ้านผู้ใหญ่วัณโรคในสถานสงเคราะห์ จ.สงขลา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7.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กลุ่มเป้าหมาย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:</a:t>
            </a:r>
          </a:p>
          <a:p>
            <a:pPr>
              <a:buNone/>
            </a:pP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เด็กติดเชื้อ</a:t>
            </a:r>
            <a:r>
              <a:rPr lang="th-TH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ไอวีมีประวัติสัมผัสร่วมบ้านกับผู้ใหญ่วัณโรคปอด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จำนวน 12 ราย 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00372"/>
            <a:ext cx="928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00372"/>
            <a:ext cx="10001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000372"/>
            <a:ext cx="950876" cy="12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 smtClean="0">
                <a:latin typeface="CordiaUPC" pitchFamily="34" charset="-34"/>
                <a:cs typeface="CordiaUPC" pitchFamily="34" charset="-34"/>
              </a:rPr>
              <a:t>8. </a:t>
            </a:r>
            <a:r>
              <a:rPr lang="th-TH" sz="4000" dirty="0" smtClean="0">
                <a:latin typeface="CordiaUPC" pitchFamily="34" charset="-34"/>
                <a:cs typeface="CordiaUPC" pitchFamily="34" charset="-34"/>
              </a:rPr>
              <a:t>ที่มาของปัญหา</a:t>
            </a:r>
            <a:r>
              <a:rPr lang="en-US" sz="4000" dirty="0" smtClean="0">
                <a:latin typeface="CordiaUPC" pitchFamily="34" charset="-34"/>
                <a:cs typeface="CordiaUPC" pitchFamily="34" charset="-34"/>
              </a:rPr>
              <a:t>:</a:t>
            </a:r>
            <a:endParaRPr lang="th-TH" sz="40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            วัณ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โรคเป็นโรคติดเชื้อฉวยโอกาสที่ทำให้ผู้ที่ติดเชื้อ</a:t>
            </a:r>
            <a:r>
              <a:rPr lang="th-TH" sz="24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ไอวีเจ็บป่วย และเสียชีวิต  หากผู้ที่ติดเชื้อ</a:t>
            </a:r>
            <a:r>
              <a:rPr lang="th-TH" sz="24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ไอวีสัมผัสหรือได้รับเชื้อวัณโรคจะทำให้เสี่ยงต่อการเป็นวัณโรคได้สูงกว่าคนปกติ 113 เท่า</a:t>
            </a:r>
            <a:r>
              <a:rPr lang="th-TH" sz="2400" baseline="30000" dirty="0" smtClean="0">
                <a:latin typeface="CordiaUPC" pitchFamily="34" charset="-34"/>
                <a:cs typeface="CordiaUPC" pitchFamily="34" charset="-34"/>
              </a:rPr>
              <a:t>1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 เด็กติดเชื้อ</a:t>
            </a:r>
            <a:r>
              <a:rPr lang="th-TH" sz="24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ไอวีที่สัมผัสร่วมบ้านกับผู้ใหญ่ที่ติดเชื้อวัณโรคปอดจะมีโอกาสป่วยเป็นวัณโรคชนิดรุนแรงได้สูงกว่าในผู้ใหญ่ </a:t>
            </a:r>
            <a:r>
              <a:rPr lang="th-TH" sz="2400" baseline="30000" dirty="0" smtClean="0">
                <a:latin typeface="CordiaUPC" pitchFamily="34" charset="-34"/>
                <a:cs typeface="CordiaUPC" pitchFamily="34" charset="-34"/>
              </a:rPr>
              <a:t>2 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แม้จะไม่ป่วยเป็นวัณโรคใน 1-2 ปีแรก แต่ผู้ติดเชื้อวัณโรคทุกรายมีโอกาสป่วยเป็นวัณโรคได้ตลอดชีวิต โดยเฉพาะในช่วงชีวิตที่มีภูมิต้านทานต่ำลงดังนั้นเด็กติดเชื้อ</a:t>
            </a:r>
            <a:r>
              <a:rPr lang="th-TH" sz="24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ไอวี</a:t>
            </a:r>
            <a:endParaRPr lang="en-US" sz="2400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     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	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        โรงพยาบาล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สงขลาได้จัดทำโครงการค้นหาและเฝ้าระวังวัณโรคในเด็กติดเชื้อ</a:t>
            </a:r>
            <a:r>
              <a:rPr lang="th-TH" sz="24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ไอวีที่สัมผัสร่วมบ้านกับผู้ใหญ่วัณโรคปอดในสถานสงเคราะห์ จ.สงขลา ขึ้นเนื่องจากมีการตรวจพบผู้ดูแลเด็กในสถานสงเคราะห์     มีการติดเชื้อวัณโรคปอดในต้นเดือน กรกฎาคม 2558  ดังนั้นทีมผู้ดูแลในสถานสงเคราะห์จึงร่วมกับ ทีมแพทย์พยาบาลโรงพยาบาลสงขลา จัดทำโครงการดังกล่าวขึ้นเพื่อป้องกันการเกิดโรค และป้องกันการแพร่กระจายวัณโรคในเด็กติดชื้อ</a:t>
            </a:r>
            <a:r>
              <a:rPr lang="th-TH" sz="24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ไอวี ทำเด็กติดเชื้อ</a:t>
            </a:r>
            <a:r>
              <a:rPr lang="th-TH" sz="24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ไอวีไม่ป่วย ไม่ตายจากเอดส์และวัณโรคมีคุณภาพชีวิตที่ดีต่อไป</a:t>
            </a:r>
            <a:endParaRPr lang="en-US" sz="2400" dirty="0" smtClean="0">
              <a:latin typeface="CordiaUPC" pitchFamily="34" charset="-34"/>
              <a:cs typeface="CordiaUPC" pitchFamily="34" charset="-34"/>
            </a:endParaRPr>
          </a:p>
          <a:p>
            <a:r>
              <a:rPr lang="en-US" sz="2400" dirty="0" smtClean="0">
                <a:latin typeface="CordiaUPC" pitchFamily="34" charset="-34"/>
                <a:cs typeface="CordiaUPC" pitchFamily="34" charset="-34"/>
              </a:rPr>
              <a:t> </a:t>
            </a:r>
          </a:p>
          <a:p>
            <a:endParaRPr lang="th-TH" sz="2400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858180" cy="868363"/>
          </a:xfrm>
        </p:spPr>
        <p:txBody>
          <a:bodyPr/>
          <a:lstStyle/>
          <a:p>
            <a:r>
              <a:rPr lang="en-US" sz="3600" dirty="0" smtClean="0"/>
              <a:t>9. </a:t>
            </a:r>
            <a:r>
              <a:rPr lang="th-TH" sz="3600" dirty="0" smtClean="0"/>
              <a:t>กิจกรรมการ</a:t>
            </a:r>
            <a:r>
              <a:rPr lang="th-TH" sz="3600" dirty="0" smtClean="0"/>
              <a:t>แก้ปัญหา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th-TH" sz="3600" dirty="0" smtClean="0"/>
              <a:t>                     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rPr>
              <a:t>ดำเนินการ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rPr>
              <a:t>ในระหว่าง 1 </a:t>
            </a:r>
            <a:r>
              <a:rPr lang="th-TH" sz="2800" dirty="0" err="1" smtClean="0">
                <a:solidFill>
                  <a:schemeClr val="accent6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rPr>
              <a:t>กค.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rPr>
              <a:t>58  -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rPr>
              <a:t>30 </a:t>
            </a:r>
            <a:r>
              <a:rPr lang="th-TH" sz="2800" dirty="0" err="1" smtClean="0">
                <a:solidFill>
                  <a:schemeClr val="accent6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rPr>
              <a:t>มค.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  <a:latin typeface="CordiaUPC" pitchFamily="34" charset="-34"/>
                <a:cs typeface="CordiaUPC" pitchFamily="34" charset="-34"/>
              </a:rPr>
              <a:t>59 </a:t>
            </a:r>
            <a:endParaRPr lang="th-TH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โดย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มีกระบวนการดำเนินงานดังนี้</a:t>
            </a:r>
            <a:endParaRPr lang="en-US" sz="2800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9.1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. ประชุมชี้แจ้งทีมแพทย์พยาบาล และ</a:t>
            </a:r>
            <a:r>
              <a:rPr lang="th-TH" sz="2800" dirty="0" err="1" smtClean="0">
                <a:latin typeface="CordiaUPC" pitchFamily="34" charset="-34"/>
                <a:cs typeface="CordiaUPC" pitchFamily="34" charset="-34"/>
              </a:rPr>
              <a:t>จนท.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ที่เกี่ยวข้อง </a:t>
            </a:r>
            <a:endParaRPr lang="en-US" sz="2800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9.2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. ประสานงาน ดำเนินการร่วมกับ </a:t>
            </a:r>
            <a:r>
              <a:rPr lang="th-TH" sz="2800" dirty="0" err="1" smtClean="0">
                <a:latin typeface="CordiaUPC" pitchFamily="34" charset="-34"/>
                <a:cs typeface="CordiaUPC" pitchFamily="34" charset="-34"/>
              </a:rPr>
              <a:t>จนท.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บ้านเด็กสงขลา</a:t>
            </a:r>
            <a:endParaRPr lang="en-US" sz="2800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9.3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. ดำเนินการคัดกรองและเฝ้าระวังการติดเชื้อวัณโรคแบบเข้มข้น ตามแนวทางปฏิบัติผู้สัมผัสวัณโรคปอดในเด็กติดเชื้อ</a:t>
            </a:r>
            <a:r>
              <a:rPr lang="th-TH" sz="2800" dirty="0" err="1" smtClean="0">
                <a:latin typeface="CordiaUPC" pitchFamily="34" charset="-34"/>
                <a:cs typeface="CordiaUPC" pitchFamily="34" charset="-34"/>
              </a:rPr>
              <a:t>เอช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ไอวี โดยการ จัดทีมแพทย์และพยาบาล เยี่ยมสถานสงเคราะห์เพื่อศึกษาปัจจัยเสี่ยงทางสิ่งแวดล้อม ตรวจรักษา, วินิจฉัยโรค และให้ความรู้ในการป้องกันการแพร่กระจายเชื้อวัณโรค</a:t>
            </a:r>
            <a:endParaRPr lang="en-US" sz="2800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9.4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. ติดตามผล 6 เดือน</a:t>
            </a:r>
            <a:endParaRPr lang="en-US" sz="2800" dirty="0" smtClean="0">
              <a:latin typeface="CordiaUPC" pitchFamily="34" charset="-34"/>
              <a:cs typeface="CordiaUPC" pitchFamily="34" charset="-34"/>
            </a:endParaRPr>
          </a:p>
          <a:p>
            <a:pPr>
              <a:buNone/>
            </a:pP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9.5</a:t>
            </a:r>
            <a:r>
              <a:rPr lang="th-TH" sz="2800" dirty="0" smtClean="0">
                <a:latin typeface="CordiaUPC" pitchFamily="34" charset="-34"/>
                <a:cs typeface="CordiaUPC" pitchFamily="34" charset="-34"/>
              </a:rPr>
              <a:t>. สรุปประเมินผล</a:t>
            </a:r>
            <a:endParaRPr lang="en-US" sz="2800" dirty="0" smtClean="0">
              <a:latin typeface="CordiaUPC" pitchFamily="34" charset="-34"/>
              <a:cs typeface="CordiaUPC" pitchFamily="34" charset="-34"/>
            </a:endParaRPr>
          </a:p>
          <a:p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6477000" cy="868363"/>
          </a:xfrm>
        </p:spPr>
        <p:txBody>
          <a:bodyPr/>
          <a:lstStyle/>
          <a:p>
            <a:r>
              <a:rPr lang="th-TH" sz="4000" dirty="0" smtClean="0"/>
              <a:t>10. </a:t>
            </a:r>
            <a:r>
              <a:rPr lang="th-TH" sz="4000" dirty="0" smtClean="0"/>
              <a:t>การเปลี่ยนแปลงที่เกิดขึ้น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endParaRPr lang="th-TH" sz="4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38275"/>
            <a:ext cx="8686800" cy="473392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10.1</a:t>
            </a:r>
            <a:r>
              <a:rPr lang="en-US" sz="2800" dirty="0" smtClean="0"/>
              <a:t>.  </a:t>
            </a:r>
            <a:r>
              <a:rPr lang="th-TH" sz="2800" dirty="0" smtClean="0"/>
              <a:t>มีแนวทางปฏิบัติ ผู้สัมผัสวัณโรคปอดในเด็กติดเชื้อ</a:t>
            </a:r>
            <a:r>
              <a:rPr lang="th-TH" sz="2800" dirty="0" err="1" smtClean="0"/>
              <a:t>เอช</a:t>
            </a:r>
            <a:r>
              <a:rPr lang="th-TH" sz="2800" dirty="0" smtClean="0"/>
              <a:t>ไอวี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10.2</a:t>
            </a:r>
            <a:r>
              <a:rPr lang="en-US" sz="2800" dirty="0" smtClean="0"/>
              <a:t>. </a:t>
            </a:r>
            <a:r>
              <a:rPr lang="th-TH" sz="2800" dirty="0" smtClean="0"/>
              <a:t> มีแนวทางในการป้องกันการแพร่กระจายเชื้อวัณโรค ในสถานสง</a:t>
            </a:r>
            <a:r>
              <a:rPr lang="th-TH" sz="2800" dirty="0" err="1" smtClean="0"/>
              <a:t>เคราห์</a:t>
            </a:r>
            <a:endParaRPr lang="en-US" sz="2800" dirty="0" smtClean="0"/>
          </a:p>
          <a:p>
            <a:pPr>
              <a:buNone/>
            </a:pPr>
            <a:r>
              <a:rPr lang="th-TH" sz="2800" dirty="0" smtClean="0"/>
              <a:t>10.3</a:t>
            </a:r>
            <a:r>
              <a:rPr lang="th-TH" sz="2800" dirty="0" smtClean="0"/>
              <a:t>.  มีบทเรียนในการดูแลเด็กติดเชื้อ</a:t>
            </a:r>
            <a:r>
              <a:rPr lang="th-TH" sz="2800" dirty="0" err="1" smtClean="0"/>
              <a:t>เอช</a:t>
            </a:r>
            <a:r>
              <a:rPr lang="th-TH" sz="2800" dirty="0" smtClean="0"/>
              <a:t>ไอวีที่สัมผัสร่วมบ้านกับผู้ใหญ่ที่เป็นวัณโรค</a:t>
            </a:r>
            <a:endParaRPr lang="en-US" sz="2800" dirty="0" smtClean="0"/>
          </a:p>
          <a:p>
            <a:endParaRPr lang="th-TH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14752"/>
            <a:ext cx="1357322" cy="142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14752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52734" t="20833" r="10807" b="16667"/>
          <a:stretch>
            <a:fillRect/>
          </a:stretch>
        </p:blipFill>
        <p:spPr bwMode="auto">
          <a:xfrm>
            <a:off x="4857752" y="3500438"/>
            <a:ext cx="177800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 l="8333" t="18750" r="50651" b="17014"/>
          <a:stretch>
            <a:fillRect/>
          </a:stretch>
        </p:blipFill>
        <p:spPr bwMode="auto">
          <a:xfrm>
            <a:off x="6893719" y="3500438"/>
            <a:ext cx="167880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_4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t_4</Template>
  <TotalTime>195</TotalTime>
  <Words>903</Words>
  <Application>Microsoft Office PowerPoint</Application>
  <PresentationFormat>นำเสนอทางหน้าจอ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t_4</vt:lpstr>
      <vt:lpstr>โครงการค้นหาและเฝ้าระวังวัณโรคในเด็กติดเชื้อเอชไอวี ที่สัมผัสร่วมบ้านกับผู้ใหญ่วัณโรคปอด  ในสถานสงเคราะห์ จ.สงขลา  โดย ทีมแพทย์พยาบาล คลินิก ATC เด็ก  โรงพยาบาลสงขลา จ.สงขลา </vt:lpstr>
      <vt:lpstr>ภาพนิ่ง 2</vt:lpstr>
      <vt:lpstr>3. สรุปผลงานโดยย่อ: </vt:lpstr>
      <vt:lpstr>ภาพนิ่ง 4</vt:lpstr>
      <vt:lpstr>6.วัตถุประสงค์</vt:lpstr>
      <vt:lpstr> </vt:lpstr>
      <vt:lpstr>8. ที่มาของปัญหา:</vt:lpstr>
      <vt:lpstr>9. กิจกรรมการแก้ปัญหา:                       ดำเนินการในระหว่าง 1 กค.58  - 30 มค.59 </vt:lpstr>
      <vt:lpstr>10. การเปลี่ยนแปลงที่เกิดขึ้น:  </vt:lpstr>
      <vt:lpstr>11.บทเรียนที่ได้รับ</vt:lpstr>
      <vt:lpstr>ภาพนิ่ง 11</vt:lpstr>
      <vt:lpstr>เอกสารอ้างอิง </vt:lpstr>
    </vt:vector>
  </TitlesOfParts>
  <Company>CyberWareZ.iNFO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 คุณภาพ อ.เมือง สงขลา  ปี 2558 </dc:title>
  <dc:creator>Jcberry526</dc:creator>
  <cp:lastModifiedBy>Jcberry526</cp:lastModifiedBy>
  <cp:revision>18</cp:revision>
  <dcterms:created xsi:type="dcterms:W3CDTF">2015-06-25T16:48:15Z</dcterms:created>
  <dcterms:modified xsi:type="dcterms:W3CDTF">2016-07-08T17:03:29Z</dcterms:modified>
</cp:coreProperties>
</file>