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70" r:id="rId3"/>
    <p:sldId id="290" r:id="rId4"/>
    <p:sldId id="275" r:id="rId5"/>
    <p:sldId id="277" r:id="rId6"/>
    <p:sldId id="278" r:id="rId7"/>
    <p:sldId id="289" r:id="rId8"/>
    <p:sldId id="279" r:id="rId9"/>
    <p:sldId id="282" r:id="rId10"/>
    <p:sldId id="284" r:id="rId11"/>
    <p:sldId id="285" r:id="rId12"/>
    <p:sldId id="286" r:id="rId13"/>
    <p:sldId id="296" r:id="rId14"/>
    <p:sldId id="283" r:id="rId15"/>
    <p:sldId id="287" r:id="rId16"/>
    <p:sldId id="297" r:id="rId1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8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2800"/>
            </a:pPr>
            <a:r>
              <a:rPr lang="th-TH" sz="2800" dirty="0" smtClean="0"/>
              <a:t>แผนถูมิแสดงอัตราการตรวจเลือด</a:t>
            </a:r>
            <a:endParaRPr lang="th-TH" sz="28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2550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อัตราการตรวจ VL</c:v>
                </c:pt>
                <c:pt idx="1">
                  <c:v>อัตราการตรวจ CD4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54.8</c:v>
                </c:pt>
                <c:pt idx="1">
                  <c:v>60.8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2551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อัตราการตรวจ VL</c:v>
                </c:pt>
                <c:pt idx="1">
                  <c:v>อัตราการตรวจ CD4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18.899999999999999</c:v>
                </c:pt>
                <c:pt idx="1">
                  <c:v>67.099999999999994</c:v>
                </c:pt>
              </c:numCache>
            </c:numRef>
          </c:val>
        </c:ser>
        <c:dLbls>
          <c:showVal val="1"/>
        </c:dLbls>
        <c:overlap val="-25"/>
        <c:axId val="102672256"/>
        <c:axId val="102673792"/>
      </c:barChart>
      <c:catAx>
        <c:axId val="102672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th-TH"/>
          </a:p>
        </c:txPr>
        <c:crossAx val="102673792"/>
        <c:crosses val="autoZero"/>
        <c:auto val="1"/>
        <c:lblAlgn val="ctr"/>
        <c:lblOffset val="100"/>
      </c:catAx>
      <c:valAx>
        <c:axId val="1026737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26722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400" b="1"/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2552</c:v>
                </c:pt>
              </c:strCache>
            </c:strRef>
          </c:tx>
          <c:dLbls>
            <c:dLbl>
              <c:idx val="1"/>
              <c:layout>
                <c:manualLayout>
                  <c:x val="-1.2075468827700175E-2"/>
                  <c:y val="2.919706686726048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อัตราการตรวจ VL ปีละ 1 ครั้ง</c:v>
                </c:pt>
                <c:pt idx="1">
                  <c:v>อัตราการตรวจ CD4  ปีละ 2  ครั้ง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69.3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2553</c:v>
                </c:pt>
              </c:strCache>
            </c:strRef>
          </c:tx>
          <c:dLbls>
            <c:dLbl>
              <c:idx val="0"/>
              <c:layout>
                <c:manualLayout>
                  <c:x val="-2.2916666666666682E-2"/>
                  <c:y val="-6.2500000000000134E-3"/>
                </c:manualLayout>
              </c:layout>
              <c:showVal val="1"/>
            </c:dLbl>
            <c:dLbl>
              <c:idx val="1"/>
              <c:layout>
                <c:manualLayout>
                  <c:x val="-2.5000000000000046E-2"/>
                  <c:y val="3.125000000000009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อัตราการตรวจ VL ปีละ 1 ครั้ง</c:v>
                </c:pt>
                <c:pt idx="1">
                  <c:v>อัตราการตรวจ CD4  ปีละ 2  ครั้ง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98.5</c:v>
                </c:pt>
                <c:pt idx="1">
                  <c:v>81.8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อัตราการตรวจ VL ปีละ 1 ครั้ง</c:v>
                </c:pt>
                <c:pt idx="1">
                  <c:v>อัตราการตรวจ CD4  ปีละ 2  ครั้ง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100</c:v>
                </c:pt>
                <c:pt idx="1">
                  <c:v>92.3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2555</c:v>
                </c:pt>
              </c:strCache>
            </c:strRef>
          </c:tx>
          <c:dLbls>
            <c:dLbl>
              <c:idx val="0"/>
              <c:layout>
                <c:manualLayout>
                  <c:x val="1.8750000000000027E-2"/>
                  <c:y val="-6.2500000000000134E-3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9.375000000000070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อัตราการตรวจ VL ปีละ 1 ครั้ง</c:v>
                </c:pt>
                <c:pt idx="1">
                  <c:v>อัตราการตรวจ CD4  ปีละ 2  ครั้ง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98.5</c:v>
                </c:pt>
                <c:pt idx="1">
                  <c:v>95.39</c:v>
                </c:pt>
              </c:numCache>
            </c:numRef>
          </c:val>
        </c:ser>
        <c:axId val="109951232"/>
        <c:axId val="109965312"/>
      </c:barChart>
      <c:catAx>
        <c:axId val="10995123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 i="0" baseline="0"/>
            </a:pPr>
            <a:endParaRPr lang="th-TH"/>
          </a:p>
        </c:txPr>
        <c:crossAx val="109965312"/>
        <c:crosses val="autoZero"/>
        <c:auto val="1"/>
        <c:lblAlgn val="ctr"/>
        <c:lblOffset val="100"/>
      </c:catAx>
      <c:valAx>
        <c:axId val="109965312"/>
        <c:scaling>
          <c:orientation val="minMax"/>
        </c:scaling>
        <c:axPos val="l"/>
        <c:majorGridlines/>
        <c:numFmt formatCode="General" sourceLinked="1"/>
        <c:tickLblPos val="nextTo"/>
        <c:crossAx val="10995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20635161872962"/>
          <c:y val="0.26279429264013099"/>
          <c:w val="0.10648562908214652"/>
          <c:h val="0.32842608038343568"/>
        </c:manualLayout>
      </c:layout>
      <c:txPr>
        <a:bodyPr/>
        <a:lstStyle/>
        <a:p>
          <a:pPr>
            <a:defRPr sz="2000" b="1"/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0CD8-B2C2-4917-B12D-2E5F99D52E88}" type="datetimeFigureOut">
              <a:rPr lang="th-TH" smtClean="0"/>
              <a:pPr/>
              <a:t>14/08/56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1F2A-51B8-4FDF-B03B-A813508CE60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h-TH" sz="2400">
                <a:latin typeface="Times New Roman" pitchFamily="18" charset="0"/>
              </a:endParaRPr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h-TH" sz="2400">
                <a:latin typeface="Times New Roman" pitchFamily="18" charset="0"/>
              </a:endParaRP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th-TH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h-T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85D90E0-B73A-474F-848A-445909910008}" type="slidenum">
              <a:rPr lang="th-TH"/>
              <a:pPr/>
              <a:t>‹#›</a:t>
            </a:fld>
            <a:endParaRPr lang="th-TH"/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751E9-50C3-4545-827D-A64E23DAFE82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8B143-3D39-415B-A171-1A47930A0E8A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E8D7-E8AA-4D2E-946B-B4A7E44F9B3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432F-F278-402C-AC7D-9C058B224E63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19F79-2FD5-4689-A069-337529D4ED14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44C39-0CF6-46A1-826B-74725A2C576C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B21A-6633-4D44-9F5F-34A08D78D51F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64163-1BFD-4D16-BCB3-0B9AE66D10A6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5151F-7FEC-497B-90FE-9C7456B34BFC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9E79A-20C1-4D06-A9A4-51ABA7EC9174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th-TH"/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71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th-TH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64844AA7-1A27-44DB-9123-4107863E3407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5"/>
            <a:ext cx="9144032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-32" y="1381124"/>
            <a:ext cx="8964613" cy="1905000"/>
          </a:xfrm>
        </p:spPr>
        <p:txBody>
          <a:bodyPr/>
          <a:lstStyle/>
          <a:p>
            <a:r>
              <a:rPr lang="th-TH" sz="3200" dirty="0" smtClean="0"/>
              <a:t>การพัฒนาระบบบริการยาต้าน</a:t>
            </a:r>
            <a:r>
              <a:rPr lang="th-TH" sz="3200" dirty="0" err="1" smtClean="0"/>
              <a:t>ไวรัสเอส</a:t>
            </a:r>
            <a:r>
              <a:rPr lang="th-TH" sz="3200" dirty="0" smtClean="0"/>
              <a:t>ไอวี  ด้วยการเพิ่มอัตราการตรวจหา ระดับปริมาณ เชื้อ </a:t>
            </a:r>
            <a:r>
              <a:rPr lang="th-TH" sz="3200" dirty="0" err="1" smtClean="0"/>
              <a:t>เอช</a:t>
            </a:r>
            <a:r>
              <a:rPr lang="th-TH" sz="3200" dirty="0" smtClean="0"/>
              <a:t>ไอวี </a:t>
            </a:r>
            <a:r>
              <a:rPr lang="en-US" sz="3200" dirty="0" smtClean="0"/>
              <a:t> </a:t>
            </a:r>
            <a:r>
              <a:rPr lang="en-US" sz="2400" dirty="0" smtClean="0"/>
              <a:t>(VL) </a:t>
            </a:r>
            <a:r>
              <a:rPr lang="th-TH" sz="3200" dirty="0" smtClean="0"/>
              <a:t>และจำนวนเซลเม็ดเลือดขาว  </a:t>
            </a:r>
            <a:r>
              <a:rPr lang="en-US" sz="2400" dirty="0" smtClean="0"/>
              <a:t>(CD4)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th-TH" sz="3200" dirty="0" smtClean="0"/>
              <a:t>โดยการประยุกต์ทฤษฎีแรงจูงใจป้องกันโรค </a:t>
            </a:r>
            <a:endParaRPr lang="th-TH" sz="32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3174" y="3929066"/>
            <a:ext cx="4103687" cy="1536698"/>
          </a:xfrm>
        </p:spPr>
        <p:txBody>
          <a:bodyPr/>
          <a:lstStyle/>
          <a:p>
            <a:pPr algn="ctr"/>
            <a:r>
              <a:rPr lang="th-TH" b="1" dirty="0" smtClean="0"/>
              <a:t>นางสาวขนิษฐา ทองหยอด</a:t>
            </a:r>
          </a:p>
          <a:p>
            <a:pPr algn="ctr"/>
            <a:r>
              <a:rPr lang="th-TH" b="1" dirty="0" smtClean="0"/>
              <a:t>พยาบาลวิชาชีพชำนาญการ</a:t>
            </a:r>
          </a:p>
          <a:p>
            <a:pPr algn="ctr"/>
            <a:r>
              <a:rPr lang="th-TH" b="1" dirty="0" smtClean="0"/>
              <a:t>โรงพยาบาลสมเด็จพระยุพราชเดชอุดม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52" y="1643050"/>
          <a:ext cx="857252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40"/>
                <a:gridCol w="185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ประเด็นทฤษฎีแรงจูงใจในการป้องกันโรค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 มีการรับรู้เรื่อง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VL </a:t>
                      </a:r>
                      <a:r>
                        <a:rPr lang="th-TH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CD4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95.1 </a:t>
                      </a:r>
                      <a:endParaRPr lang="th-TH" sz="32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2. </a:t>
                      </a:r>
                      <a:r>
                        <a:rPr lang="th-TH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มีการรับรู้ประโยชน์การตรวจเลือดและการปฏิบัติตัว 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91.4 </a:t>
                      </a:r>
                      <a:endParaRPr lang="th-TH" sz="32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 การรับรู้ความสามารถของตนเองถึงการมีพฤติกรรมการป้องกัน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96.8 </a:t>
                      </a:r>
                      <a:endParaRPr lang="th-TH" sz="32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 การรับรู้ความสามารถของตนเองที่จะมารับบริการ ตรวจเลือด 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91.4 </a:t>
                      </a:r>
                      <a:endParaRPr lang="th-TH" sz="32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3571868" y="214290"/>
            <a:ext cx="5392745" cy="90486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ผลการดำเนินงาน โดยวิเคราะห์จากทฤษฎีแรงจูงใจในการป้องกันโรค 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251189" y="428604"/>
            <a:ext cx="5892811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dirty="0" smtClean="0">
                <a:latin typeface="Angsana New" pitchFamily="18" charset="-34"/>
              </a:rPr>
              <a:t>ผลการดำเนินงานจากการสัมภาษณ์รายบุคคล </a:t>
            </a:r>
            <a:br>
              <a:rPr lang="th-TH" sz="3200" dirty="0" smtClean="0">
                <a:latin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</a:rPr>
              <a:t>ไม่มาตามนัด</a:t>
            </a:r>
            <a:endParaRPr lang="th-TH" sz="32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071678"/>
            <a:ext cx="8429684" cy="4071966"/>
          </a:xfrm>
          <a:noFill/>
        </p:spPr>
        <p:txBody>
          <a:bodyPr/>
          <a:lstStyle/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	ผลการสัมภาษณ์รายบุคคลของผู้ป่วยไม่มาตามนัด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ปัญหาที่พบมากที่สุด คือ ติดธุระมาไม่ได้ ทำงานต่างจังหวัด 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ลางานไม่ได้  ลืมนัด  ไม่มีเงินค่าเดินทาง ไม่มีคนพามา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ผู้ป่วยเด็ก 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พิการ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มาแล้วเจอคนเคยรู้จัก และบางรายไม่สามารถติดต่อได้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    จะเห็นว่า นอกจากปัจจัยด้านความรู้ความตระหนัก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แล้ว ยังพบว่าปัจจัยทางด้านสังคม อาชีพ เศรษฐกิจ 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มีผลต่อการมารักษาอย่างต่อเนื่อง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สรุปและอภิปรายผล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500174"/>
            <a:ext cx="8429684" cy="3571900"/>
          </a:xfrm>
          <a:noFill/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จากผลการดำเนินงานจะพบว่าการวิเคราะห์สาเหตุ จัดลำดับความสำคัญ ตามสิทธิการรักษาและการประเมินการรักษา รวมถึงการจัดกลุ่มสร้างแรงจูงใจป้องกันโรค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มาใช้ในการดูแลผู้ป่วยส่งผลให้ผู้ป่วยคลินิกยาต้านมารับบริการตรงตามนัด ทำให้มีการดูแลตนเองและปฏิบัติตัวได้ดีขึ้น  โดยสังเกตได้จากผล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Viral Load Suppression (&lt; 50 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cpies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mL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CD4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ของผู้ป่วยมีค่ามากกว่า 200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cells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สรุปรูปแบบพัฒนาบริการ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428736"/>
            <a:ext cx="2286016" cy="500066"/>
          </a:xfr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514350" indent="-514350"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การวิเคราะห์ จัดกิจกรรม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928802"/>
            <a:ext cx="228601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400" b="1" dirty="0" smtClean="0">
                <a:latin typeface="Angsana New" pitchFamily="18" charset="-34"/>
                <a:ea typeface="Times"/>
              </a:rPr>
              <a:t>วิเคราะห์การรักษาทุกราย จาก </a:t>
            </a:r>
            <a:r>
              <a:rPr lang="en-US" sz="2400" b="1" dirty="0" smtClean="0">
                <a:latin typeface="Angsana New" pitchFamily="18" charset="-34"/>
                <a:ea typeface="Times"/>
              </a:rPr>
              <a:t>OPD card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Angsana New" pitchFamily="18" charset="-34"/>
                <a:ea typeface="Times"/>
              </a:rPr>
              <a:t>  </a:t>
            </a:r>
            <a:r>
              <a:rPr lang="th-TH" sz="2400" b="1" dirty="0" smtClean="0">
                <a:latin typeface="Angsana New" pitchFamily="18" charset="-34"/>
                <a:ea typeface="Times"/>
              </a:rPr>
              <a:t>วิเคราะห์คุณภาพบริการ </a:t>
            </a:r>
            <a:r>
              <a:rPr lang="en-US" sz="2400" b="1" dirty="0" err="1" smtClean="0">
                <a:latin typeface="Angsana New" pitchFamily="18" charset="-34"/>
                <a:ea typeface="Times"/>
              </a:rPr>
              <a:t>HIVQual_t</a:t>
            </a:r>
            <a:endParaRPr lang="en-US" sz="2400" b="1" dirty="0" smtClean="0">
              <a:latin typeface="Angsana New" pitchFamily="18" charset="-34"/>
              <a:ea typeface="Times"/>
            </a:endParaRPr>
          </a:p>
          <a:p>
            <a:r>
              <a:rPr lang="en-US" sz="2400" b="1" dirty="0" smtClean="0"/>
              <a:t>- </a:t>
            </a:r>
            <a:r>
              <a:rPr lang="th-TH" sz="2400" b="1" dirty="0" smtClean="0"/>
              <a:t>จัดกลุ่มสร้างแรงจูงใจก่อนพบแพทย์ </a:t>
            </a:r>
          </a:p>
          <a:p>
            <a:pPr>
              <a:buFontTx/>
              <a:buChar char="-"/>
            </a:pPr>
            <a:r>
              <a:rPr lang="th-TH" sz="2400" b="1" dirty="0" smtClean="0"/>
              <a:t> สร้างแรงจูงใจเฉพาะราย แจ้งผล </a:t>
            </a:r>
            <a:r>
              <a:rPr lang="en-US" sz="1400" b="1" dirty="0" smtClean="0"/>
              <a:t>VL,CD4 </a:t>
            </a:r>
            <a:r>
              <a:rPr lang="th-TH" sz="2000" b="1" dirty="0" smtClean="0"/>
              <a:t>ผู้ป่วย</a:t>
            </a:r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14678" y="1928802"/>
            <a:ext cx="2643206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400" b="1" dirty="0" smtClean="0">
                <a:latin typeface="Angsana New" pitchFamily="18" charset="-34"/>
                <a:ea typeface="Times"/>
              </a:rPr>
              <a:t>ผู้ป่วย ได้รับบริการตรวจ</a:t>
            </a:r>
            <a:r>
              <a:rPr lang="en-US" sz="2400" b="1" dirty="0" smtClean="0">
                <a:latin typeface="Angsana New" pitchFamily="18" charset="-34"/>
                <a:ea typeface="Times"/>
              </a:rPr>
              <a:t> VL,CD4 </a:t>
            </a:r>
            <a:r>
              <a:rPr lang="th-TH" sz="2400" b="1" dirty="0" smtClean="0">
                <a:latin typeface="Angsana New" pitchFamily="18" charset="-34"/>
                <a:ea typeface="Times"/>
              </a:rPr>
              <a:t>คามสิทธิและแนวทางการรักษารักษา</a:t>
            </a:r>
          </a:p>
          <a:p>
            <a:pPr>
              <a:buFontTx/>
              <a:buChar char="-"/>
            </a:pPr>
            <a:r>
              <a:rPr lang="th-TH" sz="2400" b="1" dirty="0" smtClean="0">
                <a:latin typeface="Angsana New" pitchFamily="18" charset="-34"/>
                <a:ea typeface="Times"/>
              </a:rPr>
              <a:t> ระดับคุณภาพ บริการ </a:t>
            </a:r>
            <a:r>
              <a:rPr lang="en-US" sz="2400" b="1" dirty="0" smtClean="0">
                <a:latin typeface="Angsana New" pitchFamily="18" charset="-34"/>
                <a:ea typeface="Times"/>
              </a:rPr>
              <a:t>VL,CD4 </a:t>
            </a:r>
            <a:r>
              <a:rPr lang="th-TH" sz="2400" b="1" dirty="0" smtClean="0">
                <a:latin typeface="Angsana New" pitchFamily="18" charset="-34"/>
                <a:ea typeface="Times"/>
              </a:rPr>
              <a:t>มีแนวโน้มสูงขึ้น</a:t>
            </a:r>
            <a:endParaRPr lang="en-US" sz="2400" b="1" dirty="0" smtClean="0">
              <a:latin typeface="Angsana New" pitchFamily="18" charset="-34"/>
              <a:ea typeface="Times"/>
            </a:endParaRPr>
          </a:p>
          <a:p>
            <a:pPr>
              <a:buFontTx/>
              <a:buChar char="-"/>
            </a:pPr>
            <a:r>
              <a:rPr lang="th-TH" sz="2400" b="1" dirty="0" smtClean="0"/>
              <a:t>ผู้ป่วยมีความรู้ ความตระหนัก รับรู้ถึงโอกาสเสี่ยง ประโยชน์ และมีความคาดหวังถึงความสามารถตนเอง</a:t>
            </a:r>
          </a:p>
          <a:p>
            <a:pPr>
              <a:buFontTx/>
              <a:buChar char="-"/>
            </a:pPr>
            <a:r>
              <a:rPr lang="th-TH" sz="2400" b="1" dirty="0" smtClean="0"/>
              <a:t> พบปัญหาผู้ไม่มาตามนัด มีปัจจัย ทางสังคม เศรษฐกิจ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3702" y="2871613"/>
            <a:ext cx="2286016" cy="1200329"/>
          </a:xfrm>
          <a:prstGeom prst="rect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400" b="1" dirty="0" smtClean="0">
                <a:latin typeface="Angsana New" pitchFamily="18" charset="-34"/>
                <a:ea typeface="Times"/>
              </a:rPr>
              <a:t>คุณภาพชีวิติที่ดีขึ้น</a:t>
            </a:r>
          </a:p>
          <a:p>
            <a:pPr>
              <a:buFontTx/>
              <a:buChar char="-"/>
            </a:pPr>
            <a:r>
              <a:rPr lang="th-TH" sz="2400" b="1" dirty="0" smtClean="0">
                <a:latin typeface="Angsana New" pitchFamily="18" charset="-34"/>
              </a:rPr>
              <a:t> </a:t>
            </a:r>
            <a:r>
              <a:rPr lang="en-US" sz="2400" b="1" dirty="0" smtClean="0">
                <a:latin typeface="Angsana New" pitchFamily="18" charset="-34"/>
              </a:rPr>
              <a:t>VL not-</a:t>
            </a:r>
            <a:r>
              <a:rPr lang="en-US" sz="2400" b="1" dirty="0" err="1" smtClean="0">
                <a:latin typeface="Angsana New" pitchFamily="18" charset="-34"/>
              </a:rPr>
              <a:t>dection</a:t>
            </a:r>
            <a:endParaRPr lang="en-US" sz="2400" b="1" dirty="0" smtClean="0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Angsana New" pitchFamily="18" charset="-34"/>
              </a:rPr>
              <a:t> CD4 </a:t>
            </a:r>
            <a:r>
              <a:rPr lang="th-TH" sz="2400" b="1" dirty="0" smtClean="0">
                <a:latin typeface="Angsana New" pitchFamily="18" charset="-34"/>
              </a:rPr>
              <a:t>เพิ่ม </a:t>
            </a:r>
            <a:r>
              <a:rPr lang="en-US" sz="2400" b="1" dirty="0" smtClean="0">
                <a:latin typeface="Angsana New" pitchFamily="18" charset="-34"/>
              </a:rPr>
              <a:t>&gt; 200 cells</a:t>
            </a:r>
            <a:endParaRPr lang="en-US" sz="2000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14678" y="1428736"/>
            <a:ext cx="2643206" cy="50006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ผลการดำเนินการ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43702" y="2357430"/>
            <a:ext cx="2286016" cy="50006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ผลกระทบ</a:t>
            </a: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2643174" y="3286124"/>
            <a:ext cx="571504" cy="158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endCxn id="7" idx="1"/>
          </p:cNvCxnSpPr>
          <p:nvPr/>
        </p:nvCxnSpPr>
        <p:spPr>
          <a:xfrm>
            <a:off x="5857884" y="3438524"/>
            <a:ext cx="785818" cy="3325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1" y="0"/>
            <a:ext cx="91440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บทเรียนที่ได้รับ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1285860"/>
            <a:ext cx="8429684" cy="5214974"/>
          </a:xfrm>
          <a:noFill/>
        </p:spPr>
        <p:txBody>
          <a:bodyPr/>
          <a:lstStyle/>
          <a:p>
            <a:pPr marL="514350" indent="-514350"/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   การดำเนินรูปแบบการพัฒนาระบบบริการคลินิกยาต้านครั้งนี้ 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ผลการดูแลตนเองของผู้ป่วยดีขึ้น พบได้จาก</a:t>
            </a:r>
          </a:p>
          <a:p>
            <a:pPr marL="1257300" lvl="1" indent="-514350">
              <a:buFont typeface="Wingdings" pitchFamily="2" charset="2"/>
              <a:buChar char="Ø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ผลการปรับระดับปริมาณเชื้อ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HIV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VL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มีจำนวนน้อยกว่า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50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copies/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mL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(Viral Load Suppression)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ซึ่งสามารถควบคุมการแพร่เชื้อ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HIV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1257300" lvl="1" indent="-514350">
              <a:buFont typeface="Wingdings" pitchFamily="2" charset="2"/>
              <a:buChar char="Ø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ผลการปรับระดับ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CD4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มากกว่า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200 cell/dl.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หมายความว่า </a:t>
            </a:r>
          </a:p>
          <a:p>
            <a:pPr marL="1257300" lvl="1" indent="-514350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	ผู้ติดเชื้อที่เคยรับยาป้องกันโรคฉวยโอกาส จะได้รับการ</a:t>
            </a:r>
          </a:p>
          <a:p>
            <a:pPr marL="1257300" lvl="1" indent="-514350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พิจารณาหยุดยาป้องกันโรคฉวยโอกาสเมื่อผล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CD4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เพิ่มขึ้น</a:t>
            </a:r>
          </a:p>
          <a:p>
            <a:pPr marL="1257300" lvl="1" indent="-514350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	มากกว่า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200 cells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ติดต่อกันสองครั้ง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การพัฒนาต่อเนื่อง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357298"/>
            <a:ext cx="8429684" cy="4000528"/>
          </a:xfrm>
          <a:noFill/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คลินิกยาต้าน วางแผนพัฒนาการบริการ  ในกลุ่มผู้ป่วยที่มีปัญหาด้านสังคม เศรษฐกิจ ฯลฯ โดยจัดระบบบริการเพื่อความสะดวกต่อผู้ป่วยและเจ้าหน้าที่  มีการยืดหยุ่นในเรื่องการมารับบริการ การสื่อสารการพิจารณาปัญหาร่วมกับผู้ป่วยในการบริหารจัดการเรื่องสิทธิการรักษาและการดูแลสุขภาพตามมาตรฐานของผู้ป่วยเป็นสำคั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C:\Documents and Settings\Administrator\Desktop\I\DSC06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-357222" y="-250057"/>
            <a:ext cx="9572692" cy="717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" y="0"/>
            <a:ext cx="9144032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ความเป็นมาและความสำคัญ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4572000" y="1571612"/>
            <a:ext cx="4318770" cy="4430890"/>
          </a:xfrm>
        </p:spPr>
        <p:txBody>
          <a:bodyPr/>
          <a:lstStyle/>
          <a:p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จากข้อมูลของผู้มารับบริการที่ คลินิกยาต้าน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พบว่าผู้ป่วยไม่มาตรงตามนัด  ขาดความรู้ความตระหนักของการตรวจหา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VL / CD4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ส่งผลให้การติดตามการรักษาไม่ต่อเนื่อง    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นอกจากนี้ ผลตัวชี้วัดหลัก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err="1" smtClean="0">
                <a:latin typeface="Angsana New" pitchFamily="18" charset="-34"/>
                <a:cs typeface="Angsana New" pitchFamily="18" charset="-34"/>
              </a:rPr>
              <a:t>HIVQual_T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อัตราการตรวจหาเชื้อ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ไวรัล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เอดส์ (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VL)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ปีละครั้ง และเม็ดเชลล์เม็ดเลือดขาว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(CD4)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ปีละสองครั้ง ในปี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2550-2551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มีอัตราการตรวจ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VL= 54.8, 18.9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และ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CD4= 60.8, 67.1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ตามลำดับ 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ซึ่งมีค่าต่ำกว่ามาตรฐาน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err="1" smtClean="0">
                <a:latin typeface="Angsana New" pitchFamily="18" charset="-34"/>
                <a:cs typeface="Angsana New" pitchFamily="18" charset="-34"/>
              </a:rPr>
              <a:t>HIVQual_T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</p:txBody>
      </p:sp>
      <p:graphicFrame>
        <p:nvGraphicFramePr>
          <p:cNvPr id="13" name="แผนภูมิ 12"/>
          <p:cNvGraphicFramePr/>
          <p:nvPr/>
        </p:nvGraphicFramePr>
        <p:xfrm>
          <a:off x="0" y="1357298"/>
          <a:ext cx="442915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" y="0"/>
            <a:ext cx="9144032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ความเป็นมาและความสำคัญ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3929090" cy="4429156"/>
          </a:xfrm>
        </p:spPr>
        <p:txBody>
          <a:bodyPr/>
          <a:lstStyle/>
          <a:p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จากการศึกษาทฤษฎีแรงจูงใจในการป้องกันโรคจะพบว่าถ้าผู้ป่วยรับรู้ความเสี่ยง ความรุนแรงของการเกิดโรค  รับรู้ประโยชน์และอุปสรรคในการป้องกันโรค ความเป็นไปได้ต่อการปฏิบัติตามคำแนะนำ จะทำให้เกิดแรงจูงใจ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ในการดูแลตนเอง คลินิกยาต้าน 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จึงได้นำหลักการนี้มาใช้ในพัฒนา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ระบบบริการ 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 descr="beck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74" y="1571612"/>
            <a:ext cx="4808226" cy="5000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1428736"/>
            <a:ext cx="3714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Angsana New" pitchFamily="18" charset="-34"/>
              </a:rPr>
              <a:t>กรอบแนวคิด ทฤษฎีแรงจูงใจป้องกันโรค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วัตถุประสงค์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643050"/>
            <a:ext cx="8358246" cy="32147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เพื่อเพิ่มอัตรา การมาตรวจหาระดับปริมาณ เชื้อ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เอช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ไอวี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(VL)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และอัตราการตรวจหาจำนวนเซลเม็ดเลือดขาว 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(CD4) </a:t>
            </a:r>
          </a:p>
          <a:p>
            <a:pPr marL="514350" indent="-514350">
              <a:buAutoNum type="arabicPeriod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เพื่อศึกษาปัจจัยที่มีผลต่อการรักษาต่อเนื่องของการมาตามนัด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AutoNum type="arabicPeriod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เพื่อประเมินผลการนำทฤษฎีแรงจูงใจมากระตุ้นในผู้ป่วยคลินิกยาต้าน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2738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กลุ่มเป้าหมายและระยะเวลา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12776"/>
            <a:ext cx="8249570" cy="1643644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ผู้ป่วยทุกรายมารับบริการ ที่คลินิกยาต้าน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รพร.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เดชอุดม </a:t>
            </a:r>
          </a:p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ระหว่าง ปีงบประมาณ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2552-2555 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รอง 5"/>
          <p:cNvSpPr txBox="1">
            <a:spLocks/>
          </p:cNvSpPr>
          <p:nvPr/>
        </p:nvSpPr>
        <p:spPr bwMode="auto">
          <a:xfrm>
            <a:off x="2555776" y="4509120"/>
            <a:ext cx="4013200" cy="6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th-TH" sz="2800" kern="0" dirty="0" smtClean="0">
                <a:solidFill>
                  <a:schemeClr val="tx2"/>
                </a:solidFill>
                <a:latin typeface="+mn-lt"/>
                <a:cs typeface="+mn-cs"/>
              </a:rPr>
              <a:t>พบปะกลุ่มทุกเช้าวันนัดก่อนพบแพทย์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Tbclinic\Desktop\DSC0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3927764" cy="29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71868" y="214290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000" dirty="0" smtClean="0">
                <a:latin typeface="Angsana New" pitchFamily="18" charset="-34"/>
              </a:rPr>
              <a:t>วิธีดำเนินการ</a:t>
            </a:r>
            <a:endParaRPr lang="th-TH" sz="40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857364"/>
            <a:ext cx="7786742" cy="2571768"/>
          </a:xfrm>
          <a:noFill/>
        </p:spPr>
        <p:txBody>
          <a:bodyPr/>
          <a:lstStyle/>
          <a:p>
            <a:pPr marL="514350" indent="-514350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643050"/>
            <a:ext cx="8858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th-TH" sz="3200" b="1" dirty="0" smtClean="0">
                <a:latin typeface="Angsana New" pitchFamily="18" charset="-34"/>
                <a:ea typeface="Times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นำ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OPD card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มาวิเครา</a:t>
            </a:r>
            <a:r>
              <a:rPr lang="th-TH" sz="3200" b="1" dirty="0" smtClean="0">
                <a:latin typeface="Angsana New" pitchFamily="18" charset="-34"/>
                <a:ea typeface="Times"/>
              </a:rPr>
              <a:t>ะห์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การรักษาตามตัวชี้วัดหลัก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HIVQual_T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ea typeface="Times"/>
              </a:rPr>
              <a:t>รายบุคคล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th-TH" sz="3200" b="1" dirty="0" smtClean="0">
                <a:latin typeface="Angsana New" pitchFamily="18" charset="-34"/>
                <a:ea typeface="Times"/>
              </a:rPr>
              <a:t>วิเคราะห์การดำเนินงานตามตัวชี้วัด ของผู้ป่วย</a:t>
            </a:r>
            <a:r>
              <a:rPr lang="en-US" sz="3200" b="1" dirty="0" smtClean="0">
                <a:latin typeface="Angsana New" pitchFamily="18" charset="-34"/>
                <a:ea typeface="Times"/>
              </a:rPr>
              <a:t> </a:t>
            </a:r>
            <a:r>
              <a:rPr lang="th-TH" sz="3200" b="1" dirty="0" smtClean="0">
                <a:latin typeface="Angsana New" pitchFamily="18" charset="-34"/>
                <a:ea typeface="Times"/>
              </a:rPr>
              <a:t>โดยใช้โปรแกรม </a:t>
            </a:r>
            <a:r>
              <a:rPr lang="en-US" sz="3200" b="1" dirty="0" err="1" smtClean="0">
                <a:latin typeface="Angsana New" pitchFamily="18" charset="-34"/>
                <a:ea typeface="Times"/>
              </a:rPr>
              <a:t>HIVQual_T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Times"/>
              <a:cs typeface="Angsana New" pitchFamily="18" charset="-34"/>
            </a:endParaRPr>
          </a:p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Angsana New" pitchFamily="18" charset="-34"/>
                <a:ea typeface="Times"/>
              </a:rPr>
              <a:t> นำทฤษฎีแรงจูงใจในการป้องกันโรคมาใช้ในการจัดกิจกรรมกลุ่ม</a:t>
            </a:r>
            <a:r>
              <a:rPr lang="en-US" sz="3200" b="1" dirty="0" smtClean="0">
                <a:latin typeface="Angsana New" pitchFamily="18" charset="-34"/>
                <a:ea typeface="Times"/>
              </a:rPr>
              <a:t> </a:t>
            </a:r>
            <a:r>
              <a:rPr lang="th-TH" sz="3200" b="1" dirty="0" smtClean="0">
                <a:latin typeface="Angsana New" pitchFamily="18" charset="-34"/>
                <a:ea typeface="Times"/>
              </a:rPr>
              <a:t>ทุกครั้งก่อนพบแพทย์ และมีการให้คำปรึกษา แจ้งผล </a:t>
            </a:r>
            <a:r>
              <a:rPr lang="en-US" sz="3200" b="1" dirty="0" smtClean="0">
                <a:latin typeface="Angsana New" pitchFamily="18" charset="-34"/>
                <a:ea typeface="Times"/>
              </a:rPr>
              <a:t>VL, CD4 </a:t>
            </a:r>
            <a:r>
              <a:rPr lang="th-TH" sz="3200" b="1" dirty="0" smtClean="0">
                <a:latin typeface="Angsana New" pitchFamily="18" charset="-34"/>
                <a:ea typeface="Times"/>
              </a:rPr>
              <a:t>เฉพาะราย</a:t>
            </a:r>
          </a:p>
          <a:p>
            <a:pPr lvl="0">
              <a:buFont typeface="Wingdings" pitchFamily="2" charset="2"/>
              <a:buChar char="v"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นำแบบสอบถามแรงจูงใจป้องกันโรคที่มีผลต่อการไม่มาตรวจเลือดตามนัด </a:t>
            </a:r>
          </a:p>
          <a:p>
            <a:pPr lvl="0"/>
            <a:r>
              <a:rPr kumimoji="0" lang="th-TH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    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มาใช้ในการรวบรวมข้อมูล โดยกลุ่มตัวอย่าง จำนวน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185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 ราย </a:t>
            </a:r>
          </a:p>
          <a:p>
            <a:pPr lvl="0"/>
            <a:r>
              <a:rPr lang="th-TH" sz="3200" b="1" dirty="0" smtClean="0">
                <a:latin typeface="Angsana New" pitchFamily="18" charset="-34"/>
                <a:ea typeface="Times"/>
              </a:rPr>
              <a:t>   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  โดย</a:t>
            </a:r>
            <a:r>
              <a:rPr lang="th-TH" sz="3200" b="1" dirty="0" smtClean="0">
                <a:latin typeface="Angsana New" pitchFamily="18" charset="-34"/>
                <a:ea typeface="Times"/>
              </a:rPr>
              <a:t>ใช้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"/>
                <a:cs typeface="Angsana New" pitchFamily="18" charset="-34"/>
              </a:rPr>
              <a:t>สถิติวิเคราะห์ </a:t>
            </a:r>
            <a:r>
              <a:rPr lang="th-TH" sz="3200" b="1" dirty="0" smtClean="0">
                <a:latin typeface="Angsana New" pitchFamily="18" charset="-34"/>
              </a:rPr>
              <a:t>ร้อยละ  </a:t>
            </a:r>
            <a:endParaRPr kumimoji="0" lang="th-TH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1462"/>
            <a:ext cx="9144032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>
          <a:xfrm>
            <a:off x="4643438" y="4929198"/>
            <a:ext cx="4286280" cy="82231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วิเคราะห์บริการจาก </a:t>
            </a:r>
            <a:r>
              <a:rPr lang="en-US" sz="2000" dirty="0" smtClean="0"/>
              <a:t>OPD card </a:t>
            </a:r>
            <a:r>
              <a:rPr lang="th-TH" dirty="0" smtClean="0"/>
              <a:t>ทุกราย</a:t>
            </a:r>
            <a:endParaRPr lang="th-TH" dirty="0"/>
          </a:p>
        </p:txBody>
      </p:sp>
      <p:pic>
        <p:nvPicPr>
          <p:cNvPr id="7" name="Picture 2" descr="K:\DCIM\101MSDCF\DSC06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286280" cy="35004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12" name="AutoShape 2"/>
          <p:cNvSpPr txBox="1">
            <a:spLocks noChangeArrowheads="1"/>
          </p:cNvSpPr>
          <p:nvPr/>
        </p:nvSpPr>
        <p:spPr bwMode="auto">
          <a:xfrm>
            <a:off x="3357554" y="309554"/>
            <a:ext cx="5724128" cy="90486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ผลการดำเนินงาน (โดยวิ</a:t>
            </a:r>
            <a:r>
              <a:rPr lang="th-TH" sz="2800" b="1" kern="0" dirty="0" smtClean="0">
                <a:latin typeface="Angsana New" pitchFamily="18" charset="-34"/>
                <a:ea typeface="+mj-ea"/>
                <a:cs typeface="+mj-cs"/>
              </a:rPr>
              <a:t>เคราะห์ข้อมูลจาก </a:t>
            </a:r>
            <a:r>
              <a:rPr lang="en-US" sz="2800" b="1" kern="0" dirty="0" smtClean="0">
                <a:latin typeface="Angsana New" pitchFamily="18" charset="-34"/>
                <a:ea typeface="+mj-ea"/>
                <a:cs typeface="+mj-cs"/>
              </a:rPr>
              <a:t>OPD Card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357298"/>
            <a:ext cx="4000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ผลการวิเคราะห์</a:t>
            </a:r>
            <a:r>
              <a:rPr lang="th-TH" b="1" dirty="0" smtClean="0"/>
              <a:t> </a:t>
            </a:r>
            <a:r>
              <a:rPr lang="en-US" b="1" dirty="0" smtClean="0"/>
              <a:t> OPD card </a:t>
            </a:r>
            <a:r>
              <a:rPr lang="th-TH" sz="2400" b="1" dirty="0" smtClean="0"/>
              <a:t>ทุกรายทำให้พบ</a:t>
            </a:r>
            <a:br>
              <a:rPr lang="th-TH" sz="2400" b="1" dirty="0" smtClean="0"/>
            </a:br>
            <a:r>
              <a:rPr lang="th-TH" sz="2400" b="1" i="1" dirty="0" smtClean="0"/>
              <a:t>ปัญหาการรับบริการไม่ตรงตามสิทธิการรักษา หรือ มาตรฐานการรักษา ทีมงานคลินิกยาต้าน</a:t>
            </a:r>
            <a:r>
              <a:rPr lang="en-US" sz="2400" b="1" i="1" dirty="0" smtClean="0"/>
              <a:t> </a:t>
            </a:r>
            <a:r>
              <a:rPr lang="th-TH" sz="2400" b="1" i="1" dirty="0" smtClean="0"/>
              <a:t>สามารถ พิจารณาวางแผนการให้บริการ ที่เหมาะสมได้ทุกราย  </a:t>
            </a:r>
            <a:r>
              <a:rPr lang="th-TH" sz="2400" b="1" u="sng" dirty="0" smtClean="0"/>
              <a:t>ยกตัวเช่น </a:t>
            </a:r>
            <a:r>
              <a:rPr lang="th-TH" sz="2400" b="1" dirty="0" smtClean="0"/>
              <a:t> ผู้ป่วยรายหนึ่งมารับบริการ เดือนสิงหาคม เมื่อวิเคราะห์การรักษาพบผลการตรวจอื่นๆ ปกติ แต่พบว่า ปีนี้ยังไม่ได้ตรวจ </a:t>
            </a:r>
            <a:r>
              <a:rPr lang="en-US" sz="2400" b="1" dirty="0" smtClean="0"/>
              <a:t>VL </a:t>
            </a:r>
            <a:r>
              <a:rPr lang="th-TH" sz="2400" b="1" i="1" dirty="0" smtClean="0"/>
              <a:t>สิทธิการตรวจได้ ปีละครั้ง  ผู้วิเคราะห์  ได้วางแผนการตรวจหา </a:t>
            </a:r>
            <a:r>
              <a:rPr lang="en-US" sz="2400" b="1" i="1" dirty="0" smtClean="0"/>
              <a:t>VL </a:t>
            </a:r>
            <a:r>
              <a:rPr lang="th-TH" sz="2400" b="1" i="1" dirty="0" smtClean="0"/>
              <a:t>ในเดือนสิงหาคมนี้ เพราะถ้าไม่มีการตรวจครั้งนี้ผู้ป่วยจะมาอีกครั้ง เดือน ตุลาคม ซึ่งผู้ป่วยจะเสียสิทธิการตรวจ ในปีงบประมาณนี้ และยังขาดโอกาสรับทราบผล </a:t>
            </a:r>
            <a:r>
              <a:rPr lang="en-US" sz="2400" b="1" i="1" dirty="0" smtClean="0"/>
              <a:t>VL </a:t>
            </a:r>
            <a:r>
              <a:rPr lang="th-TH" sz="2400" b="1" i="1" dirty="0" smtClean="0"/>
              <a:t> 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91880" y="214290"/>
            <a:ext cx="5652120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2800" dirty="0" smtClean="0">
                <a:latin typeface="Angsana New" pitchFamily="18" charset="-34"/>
              </a:rPr>
              <a:t>ผลการดำเนินงาน (โดยใช้โปรแกรม </a:t>
            </a:r>
            <a:r>
              <a:rPr lang="en-US" sz="2800" dirty="0" err="1" smtClean="0">
                <a:latin typeface="Angsana New" pitchFamily="18" charset="-34"/>
              </a:rPr>
              <a:t>HIVQual_T</a:t>
            </a:r>
            <a:r>
              <a:rPr lang="en-US" sz="2400" dirty="0" smtClean="0">
                <a:latin typeface="Angsana New" pitchFamily="18" charset="-34"/>
              </a:rPr>
              <a:t>)</a:t>
            </a:r>
            <a:endParaRPr lang="th-TH" sz="2400" dirty="0">
              <a:latin typeface="Angsana New" pitchFamily="18" charset="-34"/>
            </a:endParaRP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214282" y="1285860"/>
          <a:ext cx="835824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1604" y="6143644"/>
            <a:ext cx="6858048" cy="46166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จำนวนผู้มารับบริการปี 2552-2555 คือ 309 , 346, 379  และ 409 คน ตามลำดับ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00430" y="642918"/>
            <a:ext cx="5392745" cy="904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dirty="0" smtClean="0">
                <a:latin typeface="Angsana New" pitchFamily="18" charset="-34"/>
              </a:rPr>
              <a:t>ผลการดำเนินงาน โดยวิเคราะห์จากทฤษฎีแรงจูงใจในการป้องกันโรค </a:t>
            </a:r>
            <a:endParaRPr lang="th-TH" sz="3200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785926"/>
            <a:ext cx="8429684" cy="2571768"/>
          </a:xfrm>
          <a:noFill/>
        </p:spPr>
        <p:txBody>
          <a:bodyPr/>
          <a:lstStyle/>
          <a:p>
            <a:pPr marL="514350" indent="-51435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	 </a:t>
            </a:r>
          </a:p>
          <a:p>
            <a:pPr marL="514350" indent="-51435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		จากข้อมูลแบบสอบถาม 185 ราย พบว่า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เพศชาย ร้อยละ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49.3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เพศหญิง ร้อยละ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49.7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มีอายุอยู่ระหว่าง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30-50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ปี เป็นส่วนใหญ่ คิดเป็นร้อยละ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73.5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มีอาชีพรับจ้าง ร้อยละ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73.0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รองลงมาอาชีพทำนา ร้อยละ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16.2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1738</TotalTime>
  <Words>654</Words>
  <Application>Microsoft Office PowerPoint</Application>
  <PresentationFormat>นำเสนอทางหน้าจอ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Capsules</vt:lpstr>
      <vt:lpstr>การพัฒนาระบบบริการยาต้านไวรัสเอสไอวี  ด้วยการเพิ่มอัตราการตรวจหา ระดับปริมาณ เชื้อ เอชไอวี  (VL) และจำนวนเซลเม็ดเลือดขาว  (CD4)  โดยการประยุกต์ทฤษฎีแรงจูงใจป้องกันโรค </vt:lpstr>
      <vt:lpstr>ความเป็นมาและความสำคัญ</vt:lpstr>
      <vt:lpstr>ความเป็นมาและความสำคัญ</vt:lpstr>
      <vt:lpstr>วัตถุประสงค์</vt:lpstr>
      <vt:lpstr>กลุ่มเป้าหมายและระยะเวลา</vt:lpstr>
      <vt:lpstr>วิธีดำเนินการ</vt:lpstr>
      <vt:lpstr>ภาพนิ่ง 7</vt:lpstr>
      <vt:lpstr>ผลการดำเนินงาน (โดยใช้โปรแกรม HIVQual_T)</vt:lpstr>
      <vt:lpstr>ผลการดำเนินงาน โดยวิเคราะห์จากทฤษฎีแรงจูงใจในการป้องกันโรค </vt:lpstr>
      <vt:lpstr>ภาพนิ่ง 10</vt:lpstr>
      <vt:lpstr>ผลการดำเนินงานจากการสัมภาษณ์รายบุคคล  ไม่มาตามนัด</vt:lpstr>
      <vt:lpstr>สรุปและอภิปรายผล</vt:lpstr>
      <vt:lpstr>สรุปรูปแบบพัฒนาบริการ</vt:lpstr>
      <vt:lpstr>บทเรียนที่ได้รับ</vt:lpstr>
      <vt:lpstr>การพัฒนาต่อเนื่อง</vt:lpstr>
      <vt:lpstr>ภาพนิ่ง 16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“พัฒนาการเพิ่มอัตราการตรวจหาระดับปริมาณ เชื้อ เอชไอวี  (VL) และจำนวนเซลเม็ดเลือดขาว  (CD4) โดยการประยุกต์ทฤษฎีแรงจูงใจ ”</dc:title>
  <dc:creator>Computer</dc:creator>
  <cp:lastModifiedBy>TrueFasterUser</cp:lastModifiedBy>
  <cp:revision>182</cp:revision>
  <dcterms:created xsi:type="dcterms:W3CDTF">2012-10-07T07:13:14Z</dcterms:created>
  <dcterms:modified xsi:type="dcterms:W3CDTF">2013-08-14T04:27:16Z</dcterms:modified>
</cp:coreProperties>
</file>