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72" r:id="rId4"/>
    <p:sldId id="274" r:id="rId5"/>
    <p:sldId id="266" r:id="rId6"/>
    <p:sldId id="276" r:id="rId7"/>
    <p:sldId id="275" r:id="rId8"/>
    <p:sldId id="273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9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38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6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63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6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82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4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2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892589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52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4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31/5/2015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5CC4D1-21A6-4F30-BC6F-F5FB427F4136}" type="datetimeFigureOut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31/05/58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C00CD3-737F-497B-B5FD-CCF4718F0E4E}" type="slidenum">
              <a:rPr lang="th-TH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th-TH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66800" y="533400"/>
            <a:ext cx="7772400" cy="1905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Angsana New"/>
              </a:rPr>
              <a:t>โรงพยาบาลสมเด็จพระญาณสังวร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Angsana New"/>
              </a:rPr>
              <a:t>ขนาด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30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Angsana New"/>
              </a:rPr>
              <a:t>เตียง </a:t>
            </a:r>
            <a:b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Angsana New"/>
              </a:rPr>
            </a:b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Angsana New"/>
              </a:rPr>
              <a:t>จังหวัด เชียงราย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66800" y="3886200"/>
            <a:ext cx="7772400" cy="251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   ชื่อ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ผู้ติดต่อ  นางมาลัย  ใจสุดา  พยาบาลวิชาชีพชำนาญการ</a:t>
            </a:r>
            <a:r>
              <a:rPr kumimoji="0" lang="th-T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   กลุ่ม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งาน  </a:t>
            </a:r>
            <a:r>
              <a:rPr kumimoji="0" lang="th-T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งานเอดส์และวัณโรค กลุ่มงานการแพทย์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   โทรศัพท์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089-4345503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, 0914798503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b="1" u="sng" noProof="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อีเมล์</a:t>
            </a:r>
            <a:r>
              <a:rPr lang="th-TH" u="sng" noProof="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malaitoy@yahoo.co.th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65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อำเภอ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เวียงชัย จังหวัดเชียงรายเป็นอำเภอหนึ่งที่มีการระบาดของโรคเอดส์และวัณโรครุนแรง การระบาดของโรคเอดส์ส่งผลให้เกิดการระบาดของวัณโรคในอำเภอเวียงชัยจังหวัดเชียงรายสูงขึ้น </a:t>
            </a: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th-TH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จากสถานการณ์ ผู้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 อ.เวียงชัย  ปี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2555-2557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 พบว่า มีผู้ป่วยและผู้ติดเชื้อ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HIV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สะสม จำนวน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689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, 720, 738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 ได้รับยาต้าน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ไวรัส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เอดส์จำนวน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625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, 650, 666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 พบผู้ป่วย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ไอวีที่ป่วยด้วยโรคติดเชื้อฉวยโอกาสจำนวน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19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, 14, 9 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 และ เสียชีวิตจำนวน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10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, 6, 4 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 ตามลำดับ ในผู้ติดเชื้อ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ไอวีที่ป่วยด้วยโรคติดเชื้อฉวยโอกาส</a:t>
            </a:r>
            <a:endParaRPr lang="en-US" sz="2800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1020762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บริบท/ภาพรวม/สภาพปัญหา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30734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1020762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บริบท/ภาพรวม/สภาพปัญหา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th-TH" sz="2800" dirty="0">
                <a:latin typeface="AngsanaUPC" pitchFamily="18" charset="-34"/>
                <a:cs typeface="AngsanaUPC" pitchFamily="18" charset="-34"/>
              </a:rPr>
              <a:t>พบว่าวัณโรคเป็นโรคที่พบมากที่สุด จำนวน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6 , 11 ,4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รายมี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ผู้เสียชีวิต จำนวน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0, 3, 3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รายตามลำดับ จากการวิเคราะห์ปัญหาพบว่าเกิดจากผู้ป่วยเข้าสู่ระบบบริการล่าช้าและไม่ได้รับยาต้าน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ไวรัส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ตามเกณฑ์ที่รวดเร็วและเหมาะสม ดังนั้นการพัฒนาคุณภาพการดูแลรักษาผู้ติดเชื้อ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ไอวีที่เป็นวัณโรค เช่น คุณภาพการรักษาในโรงพยาบาล ,การคัดกรองวัณโรค การเพิ่มการเข้าถึงบริการปรึกษาเพื่อตรวจหาเชื้อ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ไอวีโดยสมัครใจ (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MOBILE VCT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) จะทำให้ผู้ติดเชื้อสามารถเข้าถึงระบบบริการเร็วขึ้น ลดอัตราป่วยวัณโรคและอัตราการเสียชีวิต 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ไอวีมีคุณภาพชีวิตที่ดี อยู่ในสังคมได้อย่างปกติสุขต่อไป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6397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989155"/>
              </p:ext>
            </p:extLst>
          </p:nvPr>
        </p:nvGraphicFramePr>
        <p:xfrm>
          <a:off x="304800" y="1295400"/>
          <a:ext cx="8382000" cy="5215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0"/>
                <a:gridCol w="762000"/>
                <a:gridCol w="838200"/>
                <a:gridCol w="685800"/>
              </a:tblGrid>
              <a:tr h="31677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ข้อมูล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2555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2556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2557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4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1. ผู้ติดเชื้อ</a:t>
                      </a:r>
                      <a:r>
                        <a:rPr lang="th-TH" sz="1200" u="none" strike="noStrike" dirty="0" err="1" smtClean="0"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689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738</a:t>
                      </a:r>
                      <a:endParaRPr lang="th-TH" sz="1200" dirty="0"/>
                    </a:p>
                  </a:txBody>
                  <a:tcPr/>
                </a:tc>
              </a:tr>
              <a:tr h="35094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 </a:t>
                      </a:r>
                      <a:r>
                        <a:rPr lang="th-TH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ผู้ติดเชื้อ</a:t>
                      </a:r>
                      <a:r>
                        <a:rPr lang="th-TH" sz="12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เอช</a:t>
                      </a:r>
                      <a:r>
                        <a:rPr lang="th-TH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ไอวีที่ขึ้นทะเบียนได้รับการตรวจคัด กรองวัณโรคพบป่วยวัณโรค </a:t>
                      </a: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th-TH" sz="1200" dirty="0"/>
                    </a:p>
                  </a:txBody>
                  <a:tcPr/>
                </a:tc>
              </a:tr>
              <a:tr h="481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</a:tr>
              <a:tr h="395969">
                <a:tc>
                  <a:txBody>
                    <a:bodyPr/>
                    <a:lstStyle/>
                    <a:p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4.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ได้รับยาต้าน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ไวรัส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ตามเกณฑ์การรักษา(คิดต่อจำนวนผู้ป่วย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91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75</a:t>
                      </a:r>
                      <a:endParaRPr lang="th-TH" sz="1200" dirty="0"/>
                    </a:p>
                  </a:txBody>
                  <a:tcPr/>
                </a:tc>
              </a:tr>
              <a:tr h="554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5.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</a:tr>
              <a:tr h="283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เสียชีวิตในปีที่ประเมิน</a:t>
                      </a:r>
                      <a:endParaRPr lang="th-TH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th-TH" sz="1200" dirty="0"/>
                    </a:p>
                  </a:txBody>
                  <a:tcPr/>
                </a:tc>
              </a:tr>
              <a:tr h="395969">
                <a:tc>
                  <a:txBody>
                    <a:bodyPr/>
                    <a:lstStyle/>
                    <a:p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7.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ไอวีได้รับยาต้าน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ไวรัส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 อาทิตย์ตามเกณฑ์ประเทศ 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th-TH" sz="1200" dirty="0"/>
                    </a:p>
                  </a:txBody>
                  <a:tcPr/>
                </a:tc>
              </a:tr>
              <a:tr h="31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8.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ฐานระยะเวลาในการเริ่มยาต้าน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ไวรัส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13</a:t>
                      </a:r>
                      <a:endParaRPr lang="th-TH" sz="1200" dirty="0"/>
                    </a:p>
                  </a:txBody>
                  <a:tcPr/>
                </a:tc>
              </a:tr>
              <a:tr h="244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9.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</a:t>
                      </a:r>
                      <a:r>
                        <a:rPr lang="th-TH" sz="12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</a:t>
                      </a:r>
                      <a:endParaRPr lang="th-TH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165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88</a:t>
                      </a:r>
                      <a:endParaRPr lang="th-TH" sz="1200" dirty="0"/>
                    </a:p>
                  </a:txBody>
                  <a:tcPr/>
                </a:tc>
              </a:tr>
              <a:tr h="244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10.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 จำนวนผู้ป่วยวัณโรคที่ขึ้นทะเบียนการรักษาในปี </a:t>
                      </a:r>
                      <a:endParaRPr lang="th-TH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</a:t>
                      </a:r>
                      <a:endParaRPr lang="th-TH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11.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 จำนวนผู้ป่วยวัณโรคที่ขึ้นทะเบียนการรักษาในปีได้รับการตรวจเลือดคัดกรอง</a:t>
                      </a:r>
                      <a:r>
                        <a:rPr lang="th-TH" sz="1200" u="none" strike="noStrike" dirty="0" err="1" smtClean="0"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ไอวี</a:t>
                      </a:r>
                      <a:endParaRPr lang="th-TH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th-TH" sz="1200" dirty="0"/>
                    </a:p>
                  </a:txBody>
                  <a:tcPr/>
                </a:tc>
              </a:tr>
              <a:tr h="554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12.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 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 smtClean="0"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14.63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26.19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12.50</a:t>
                      </a:r>
                      <a:endParaRPr lang="th-TH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20762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การวัดผลและผลของการเปลี่ยนแปลง</a:t>
            </a: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0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990600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กระบวนการพัฒนาเพื่อให้ได้มาซึ่งคุณภาพ / กิจกรรมพัฒนา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lvl="8" indent="0" algn="ctr">
              <a:buNone/>
            </a:pPr>
            <a:r>
              <a:rPr lang="en-US" sz="3000" b="1" u="sng" dirty="0"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sz="3000" b="1" u="sng" dirty="0">
                <a:latin typeface="AngsanaUPC" pitchFamily="18" charset="-34"/>
                <a:cs typeface="AngsanaUPC" pitchFamily="18" charset="-34"/>
              </a:rPr>
              <a:t>ในสถานบริการ</a:t>
            </a:r>
            <a:endParaRPr lang="en-US" sz="3000" b="1" u="sng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1.1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จัด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กิจกรรมทบทวนสาเหตุการตายของผู้ติดเชื้อ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ไอวีและปรับปรุงแนวทางการดูแลรักษาผู้ติดเชื้อ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ไอวีที่เป็นวัณโรค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1.2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dirty="0" err="1" smtClean="0">
                <a:latin typeface="AngsanaUPC" pitchFamily="18" charset="-34"/>
                <a:cs typeface="AngsanaUPC" pitchFamily="18" charset="-34"/>
              </a:rPr>
              <a:t>บูรณา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การงานเอดส์และวัณโรคโดยมีผู้รับผิดชอบคนเดียวกัน และมีคณะกรรมการพัฒนาคุณภาพการดูแลรักษาผู้ติดเชื้อ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ไอวีและวัณโรค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1.3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พัฒนา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ระบบการตรวจ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CD4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ให้ทราบผลภายใน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วันจากเดิม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7-14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วัน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1.4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ปรับ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ระบบคลินิกบริการเป็นแบบ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ONE STOP SERVICE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โดยมีคลินิก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ARV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ทุกวันจันทร์ และมีคลินิก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HIV with TB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ในวันพุธที่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ของเดือน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1.5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จัดระบบ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คัดกรองวัณโรคในผู้ติดเชื้อ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ไอวีรายใหม่ทุกรายโดยการตรวจ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CXR,PPD TEST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และซักประวัติ ถ้ามีความเสี่ยงวัณโรคส่ง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sputum AFB x 3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วัน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1.6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จัดระบบ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การให้ยา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INH PROPHYLAXIS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ในผู้ติดเชื้อ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ไอวีที่มีวัณโรคแฝงตามเกณฑ์ทุกราย</a:t>
            </a:r>
          </a:p>
        </p:txBody>
      </p:sp>
    </p:spTree>
    <p:extLst>
      <p:ext uri="{BB962C8B-B14F-4D97-AF65-F5344CB8AC3E}">
        <p14:creationId xmlns:p14="http://schemas.microsoft.com/office/powerpoint/2010/main" val="40753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1.7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พัฒนา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รูปแบบการคัดกรองวัณโรคในผู้ติดเชื้อ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ไอวีรายเก่าที่มารับบริการทุกครั้งโดยกำหนดข้อมูลความเสี่ยงวัณโรค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5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ข้อไว้ในระบบ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DATA SOFT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ของโรงพยาบาล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1.8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จัดระบบ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การให้บริการปรึกษาเพื่อตรวจเลือดหาเชื้อ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ไอวีในผู้ป่วยวัณโรค(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PITC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) แบบทราบผลในวันเดียว (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SAME DAY RESULT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1.9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จัดระบบ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ติดตามเยี่ยมบ้านผู้ติดเชื้อ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ไอวีที่เป็นวัณโรคทุกวันพุธโดยพยาบาลวิชาชีพและติดตามผู้ที่ขาดนัดโดยการโทรศัพท์ทุกครั้ง รวมทั้งมีแกนนำผู้ติดเชื้อติดตามเยี่ยมบ้านทุกสัปดาห์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1.10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กิจกรรมพัฒนาศักยภาพองค์ความรู้ด้าน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 ,วัณโรค แก่พยาบาลวิชาชีพทั้งในโรงพยาบาลและ รพ.สต.อย่างน้อยปีละ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ครั้ง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066800" y="76200"/>
            <a:ext cx="7924800" cy="9906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>
              <a:spcBef>
                <a:spcPct val="0"/>
              </a:spcBef>
              <a:buNone/>
              <a:defRPr kumimoji="0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dirty="0"/>
              <a:t>กระบวนการพัฒนาเพื่อให้ได้มาซึ่งคุณภาพ / กิจกรรมพัฒนา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53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2800" b="1" u="sng" dirty="0">
                <a:latin typeface="AngsanaUPC" pitchFamily="18" charset="-34"/>
                <a:cs typeface="AngsanaUPC" pitchFamily="18" charset="-34"/>
              </a:rPr>
              <a:t> ในชุมชน</a:t>
            </a:r>
          </a:p>
          <a:p>
            <a:pPr marL="0" indent="0">
              <a:buNone/>
            </a:pPr>
            <a:r>
              <a:rPr lang="th-TH" sz="2800" dirty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รณรงค์และประชาสัมพันธ์การให้บริการปรึกษาและตรวจเลือดหาการติดเชื้อ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ไอวีโดยสมัครใจ ผ่านสถานีวิทยุ เสียงตามสาย และสื่ออื่นๆในหมู่บ้าน</a:t>
            </a:r>
          </a:p>
          <a:p>
            <a:pPr marL="0" indent="0">
              <a:buNone/>
            </a:pPr>
            <a:r>
              <a:rPr lang="th-TH" sz="2800" dirty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2.2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กิจกรรมอบรมการป้องกันการติดเชื้อโรคติดต่อทางเพศสัมพันธ์ในโรงเรียนมัธยมทุกแห่ง</a:t>
            </a:r>
          </a:p>
          <a:p>
            <a:pPr marL="0" indent="0">
              <a:buNone/>
            </a:pPr>
            <a:r>
              <a:rPr lang="th-TH" sz="2800" dirty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2.3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พัฒนา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ศักยภาพ 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อส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ม.ด้านการดูแลผู้ป่วยวัณโรคในชุมชนด้วยวิธี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DOT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และ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ประสานความร่วมมือกับ 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อปท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.ในการดูแลผู้ป่วยด้านสังคมและเศรษฐกิจ</a:t>
            </a:r>
          </a:p>
          <a:p>
            <a:pPr marL="0" indent="0">
              <a:buNone/>
            </a:pPr>
            <a:r>
              <a:rPr lang="en-US" sz="2800" dirty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2.4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จัด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เวทีแลกเปลี่ยนเรียนรู้การดูแลรักษาวัณโรคในชุมชน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066800" y="76200"/>
            <a:ext cx="7924800" cy="9906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>
              <a:spcBef>
                <a:spcPct val="0"/>
              </a:spcBef>
              <a:buNone/>
              <a:defRPr kumimoji="0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h-TH" dirty="0"/>
              <a:t>กระบวนการพัฒนาเพื่อให้ได้มาซึ่งคุณภาพ / กิจกรรมพัฒนา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97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924800" cy="1143000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บทเรียนที่ได้รับ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การดูแลผู้ติดเชื้อ</a:t>
            </a:r>
            <a:r>
              <a:rPr lang="th-TH" sz="2800" dirty="0" err="1" smtClean="0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ไอวีที่เป็นวัณโรคให้ประสบผลสำเร็จนั้นเป็นเรื่องยากและท้าทายเนื่องจากผู้ป่วยต้องรักษาทั้งสองโรคพร้อมกัน ซึ่งโดยส่วนใหญ่ผู้ป่วยจะเข้าสู่ระบบบริการเมื่อภูมิต้านทานต่ำแล้วหรือมีอาการป่วยหนักจึงทำให้ความสำเร็จของการรักษาต่ำ จากการที่ผู้ป่วยเสียชีวิตทั้งก่อนและหลังได้รับยาต้าน</a:t>
            </a:r>
            <a:r>
              <a:rPr lang="th-TH" sz="2800" dirty="0" err="1" smtClean="0">
                <a:latin typeface="AngsanaUPC" pitchFamily="18" charset="-34"/>
                <a:cs typeface="AngsanaUPC" pitchFamily="18" charset="-34"/>
              </a:rPr>
              <a:t>ไวรัส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แล้ว ดังนั้นการพัฒนาระบบที่จะเอื้อให้ผู้ติดเชื้อเข้าสู่การบริการต้องอาศัยความร่วมมือของทุกภาคส่วนทั้งในโรงพยาบาลและในชุมชน ถ้าผู้ป่วยเข้าสู่ระบบบริการเร็วขึ้นจะนำไปสู่เป้าหมายการลดอัตราการติดเชื้อ ลดอัตราตายและลดการรังเกียจได้ ส่งผลให้ผู้ติดเชื้อ/ผู้ป่วยเอดส์มีคุณภาพชีวิตที่ดี สามารถดำรงชีวิตอยู่ในสังคมได้อย่างปกติสุข</a:t>
            </a:r>
          </a:p>
          <a:p>
            <a:pPr marL="0" indent="0">
              <a:buNone/>
            </a:pPr>
            <a:endParaRPr lang="th-TH" sz="2800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en-US" sz="28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70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1143000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ประเด็นการพัฒนาต่อเนื่อง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ส่งเสริม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การจัดบริการเชิงรุกแบบ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MOBILE VCT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แก่กลุ่มเป้าหมายได้แก่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MSM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, นักเรียนมัธยมและวิทยาลัยเทคโนโลยี, เยาวชนในหมู่บ้าน</a:t>
            </a:r>
          </a:p>
          <a:p>
            <a:pPr marL="0" indent="0">
              <a:buNone/>
            </a:pPr>
            <a:r>
              <a:rPr lang="en-US" sz="2800" dirty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เพิ่ม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ช่องทางการเข้าถึงบริการยาต้าน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ไวรัส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ให้สะดวกรวดเร็วโดยใช้รูปแบบการตรวจเลือดหาเชื้อ</a:t>
            </a:r>
            <a:r>
              <a:rPr lang="th-TH" sz="2800" dirty="0" err="1">
                <a:latin typeface="AngsanaUPC" pitchFamily="18" charset="-34"/>
                <a:cs typeface="AngsanaUPC" pitchFamily="18" charset="-34"/>
              </a:rPr>
              <a:t>เอช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ไอวีแบบทราบผลในวันเดียว (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SDR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ส่งเสริม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ให้มีการคัดกรองวัณโรคในผู้ป่วยที่มีความเสี่ยงสูงเช่น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DM,COPD,CKD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และผู้สูงอายุในชุมชน</a:t>
            </a:r>
            <a:endParaRPr lang="en-US" sz="28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08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1018</Words>
  <Application>Microsoft Office PowerPoint</Application>
  <PresentationFormat>นำเสนอทางหน้าจอ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Office Theme</vt:lpstr>
      <vt:lpstr>จุดที่สุด</vt:lpstr>
      <vt:lpstr>งานนำเสนอ PowerPoint</vt:lpstr>
      <vt:lpstr>บริบท/ภาพรวม/สภาพปัญหา</vt:lpstr>
      <vt:lpstr>บริบท/ภาพรวม/สภาพปัญหา</vt:lpstr>
      <vt:lpstr>การวัดผลและผลของการเปลี่ยนแปลง</vt:lpstr>
      <vt:lpstr>กระบวนการพัฒนาเพื่อให้ได้มาซึ่งคุณภาพ / กิจกรรมพัฒนา</vt:lpstr>
      <vt:lpstr>งานนำเสนอ PowerPoint</vt:lpstr>
      <vt:lpstr>งานนำเสนอ PowerPoint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User</cp:lastModifiedBy>
  <cp:revision>61</cp:revision>
  <dcterms:created xsi:type="dcterms:W3CDTF">2015-05-07T05:00:35Z</dcterms:created>
  <dcterms:modified xsi:type="dcterms:W3CDTF">2015-05-31T09:48:07Z</dcterms:modified>
</cp:coreProperties>
</file>