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8" r:id="rId4"/>
    <p:sldId id="273" r:id="rId5"/>
    <p:sldId id="262" r:id="rId6"/>
    <p:sldId id="274" r:id="rId7"/>
    <p:sldId id="271" r:id="rId8"/>
    <p:sldId id="266" r:id="rId9"/>
    <p:sldId id="263" r:id="rId10"/>
    <p:sldId id="265" r:id="rId11"/>
    <p:sldId id="264" r:id="rId12"/>
    <p:sldId id="275" r:id="rId13"/>
    <p:sldId id="276" r:id="rId14"/>
    <p:sldId id="279" r:id="rId15"/>
    <p:sldId id="26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F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44" y="1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สี่เหลี่ยม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สี่เหลี่ยม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ยึด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สี่เหลี่ยม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สี่เหลี่ยม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2397D65-57A7-489B-B43F-E2024697AC76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iriratann2008@hotmail.co.t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3649;&#3610;&#3610;&#3626;&#3633;&#3617;&#3616;&#3634;&#3625;&#3603;&#3660;&#3588;&#3633;&#3604;&#3585;&#3619;&#3629;&#3591;&#3623;&#3633;&#3603;&#3650;&#3619;&#3588;%20scan%20.doc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473575"/>
            <a:ext cx="4953000" cy="1470025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>โรงพยาบาลทั่วไป ขนาด 2</a:t>
            </a:r>
            <a:r>
              <a:rPr lang="en-US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50</a:t>
            </a:r>
            <a:r>
              <a:rPr lang="th-TH" dirty="0" smtClean="0">
                <a:solidFill>
                  <a:schemeClr val="tx1"/>
                </a:solidFill>
              </a:rPr>
              <a:t> เตียง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>เปิดบริการจริง </a:t>
            </a:r>
            <a:r>
              <a:rPr lang="en-US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292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th-TH" dirty="0" smtClean="0">
                <a:solidFill>
                  <a:schemeClr val="tx1"/>
                </a:solidFill>
              </a:rPr>
              <a:t>เตียง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>จังหวัดอุบลราชธานี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029200"/>
            <a:ext cx="4953000" cy="1752600"/>
          </a:xfrm>
        </p:spPr>
        <p:txBody>
          <a:bodyPr>
            <a:noAutofit/>
          </a:bodyPr>
          <a:lstStyle/>
          <a:p>
            <a:pPr algn="l"/>
            <a:r>
              <a:rPr lang="th-TH" sz="2800" b="1" dirty="0" smtClean="0"/>
              <a:t>นางสาวขนิษฐา ทองหยอด ทีมคลินิก </a:t>
            </a:r>
            <a:r>
              <a:rPr lang="en-US" sz="2000" b="1" dirty="0" smtClean="0"/>
              <a:t>TB/HIV</a:t>
            </a:r>
            <a:r>
              <a:rPr lang="th-TH" sz="2800" dirty="0" smtClean="0"/>
              <a:t>กลุ่มงานเวชกรรมสังคม คลินิกโรคติต่อเรื้อรัง</a:t>
            </a:r>
          </a:p>
          <a:p>
            <a:pPr algn="l"/>
            <a:r>
              <a:rPr lang="th-TH" sz="2800" b="1" dirty="0" smtClean="0"/>
              <a:t>โทรศัพท์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0453611133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ต่อ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110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th-TH" sz="2800" dirty="0" smtClean="0"/>
              <a:t>0819777856</a:t>
            </a:r>
            <a:endParaRPr lang="en-US" sz="2800" dirty="0"/>
          </a:p>
          <a:p>
            <a:pPr algn="l"/>
            <a:r>
              <a:rPr lang="th-TH" sz="3600" u="sng" dirty="0" smtClean="0">
                <a:solidFill>
                  <a:schemeClr val="accent5"/>
                </a:solidFill>
                <a:hlinkClick r:id="rId2"/>
              </a:rPr>
              <a:t>อีเมล์</a:t>
            </a:r>
            <a:r>
              <a:rPr lang="th-TH" sz="2800" u="sng" dirty="0" smtClean="0"/>
              <a:t> </a:t>
            </a:r>
            <a:r>
              <a:rPr lang="en-US" sz="2800" u="sng" dirty="0" smtClean="0"/>
              <a:t> </a:t>
            </a:r>
            <a:r>
              <a:rPr lang="en-US" u="sng" dirty="0" smtClean="0"/>
              <a:t>kthongyord@gmail.com</a:t>
            </a:r>
            <a:endParaRPr lang="en-US" dirty="0"/>
          </a:p>
        </p:txBody>
      </p:sp>
      <p:pic>
        <p:nvPicPr>
          <p:cNvPr id="5" name="รูปภาพ 4" descr="180151_148890118500480_148889971833828_290264_6531123_n.jpg"/>
          <p:cNvPicPr>
            <a:picLocks noChangeAspect="1"/>
          </p:cNvPicPr>
          <p:nvPr/>
        </p:nvPicPr>
        <p:blipFill>
          <a:blip r:embed="rId3" cstate="print"/>
          <a:srcRect t="6667" b="45556"/>
          <a:stretch>
            <a:fillRect/>
          </a:stretch>
        </p:blipFill>
        <p:spPr>
          <a:xfrm>
            <a:off x="0" y="0"/>
            <a:ext cx="899067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7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คลินิก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TB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200" cy="452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447800"/>
                <a:gridCol w="1295400"/>
                <a:gridCol w="1524000"/>
              </a:tblGrid>
              <a:tr h="559419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ตัวชี้วัด</a:t>
                      </a:r>
                      <a:endParaRPr lang="en-US" sz="3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  <a:cs typeface="+mn-cs"/>
                      </a:endParaRPr>
                    </a:p>
                  </a:txBody>
                  <a:tcPr marL="6594" marR="6594" marT="659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ปี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2556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+mn-cs"/>
                      </a:endParaRPr>
                    </a:p>
                  </a:txBody>
                  <a:tcPr marL="6594" marR="6594" marT="659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ปี</a:t>
                      </a:r>
                      <a:r>
                        <a:rPr lang="th-TH" sz="3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2557</a:t>
                      </a:r>
                      <a:endParaRPr lang="th-TH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31/03/</a:t>
                      </a:r>
                      <a:r>
                        <a:rPr lang="th-TH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2558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61703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cs typeface="+mj-cs"/>
                        </a:rPr>
                        <a:t> </a:t>
                      </a:r>
                      <a:r>
                        <a:rPr lang="th-TH" sz="2400" b="1" u="none" strike="noStrike" dirty="0" smtClean="0">
                          <a:effectLst/>
                          <a:cs typeface="+mj-cs"/>
                        </a:rPr>
                        <a:t>คน (%)</a:t>
                      </a:r>
                      <a:endParaRPr lang="th-TH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cs typeface="+mj-cs"/>
                        </a:rPr>
                        <a:t> </a:t>
                      </a:r>
                      <a:r>
                        <a:rPr lang="th-TH" sz="2400" b="1" u="none" strike="noStrike" dirty="0" smtClean="0">
                          <a:effectLst/>
                          <a:cs typeface="+mj-cs"/>
                        </a:rPr>
                        <a:t>คน (%)</a:t>
                      </a:r>
                      <a:endParaRPr lang="th-TH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  <a:cs typeface="+mj-cs"/>
                        </a:rPr>
                        <a:t> </a:t>
                      </a:r>
                      <a:r>
                        <a:rPr lang="th-TH" sz="2400" b="1" u="none" strike="noStrike" dirty="0" smtClean="0">
                          <a:effectLst/>
                          <a:cs typeface="+mj-cs"/>
                        </a:rPr>
                        <a:t>คน (%)</a:t>
                      </a:r>
                      <a:endParaRPr lang="th-TH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anchor="ctr"/>
                </a:tc>
              </a:tr>
              <a:tr h="53557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จำนวนผู้ป่วยวัณโรคที่ขึ้นทะเบียนการรักษาในปี 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</a:tr>
              <a:tr h="83758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จำนวนผู้ป่วยวัณโรคที่ขึ้นทะเบียนการรักษาในปีได้รับการตรวจเลือดคัดกรองเอชไอวี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150/150</a:t>
                      </a:r>
                    </a:p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(100</a:t>
                      </a:r>
                      <a:r>
                        <a:rPr lang="th-TH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ahom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170/170</a:t>
                      </a:r>
                      <a:endParaRPr lang="en-US" sz="2800" b="1" i="0" u="none" strike="noStrike" dirty="0" smtClean="0">
                        <a:solidFill>
                          <a:srgbClr val="000000"/>
                        </a:solidFill>
                        <a:latin typeface="Tahoma"/>
                        <a:cs typeface="+mn-cs"/>
                      </a:endParaRPr>
                    </a:p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(100</a:t>
                      </a:r>
                      <a:r>
                        <a:rPr lang="th-TH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ahom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61/61</a:t>
                      </a:r>
                      <a:endParaRPr lang="en-US" sz="2800" b="1" i="0" u="none" strike="noStrike" dirty="0" smtClean="0">
                        <a:solidFill>
                          <a:srgbClr val="000000"/>
                        </a:solidFill>
                        <a:latin typeface="Tahoma"/>
                        <a:cs typeface="+mn-cs"/>
                      </a:endParaRPr>
                    </a:p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(100</a:t>
                      </a:r>
                      <a:r>
                        <a:rPr lang="th-TH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ahom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59419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จำนวนผู้ป่วยวัณโรคที่ขึ้นทะเบียนการรักษาพบผลเลือดเอชไอวี </a:t>
                      </a:r>
                      <a:r>
                        <a:rPr lang="en-US" sz="2400" b="1" u="none" strike="noStrike" dirty="0">
                          <a:effectLst/>
                          <a:cs typeface="+mn-cs"/>
                        </a:rPr>
                        <a:t>positive </a:t>
                      </a:r>
                      <a:r>
                        <a:rPr lang="en-US" sz="2400" b="1" u="none" strike="noStrike" dirty="0" smtClean="0">
                          <a:effectLst/>
                          <a:cs typeface="+mn-cs"/>
                        </a:rPr>
                        <a:t> </a:t>
                      </a:r>
                      <a:r>
                        <a:rPr lang="th-TH" sz="2400" b="1" u="none" strike="noStrike" dirty="0" smtClean="0">
                          <a:effectLst/>
                          <a:cs typeface="+mn-cs"/>
                        </a:rPr>
                        <a:t>(คิด</a:t>
                      </a:r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ร้อยละต่อผู้ป่วยทั้งหมด)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7/150    (4.67</a:t>
                      </a:r>
                      <a:r>
                        <a:rPr lang="th-TH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ahom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13/170 (7.65</a:t>
                      </a:r>
                      <a:r>
                        <a:rPr lang="th-TH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ahom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3/6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      (4.92</a:t>
                      </a:r>
                      <a:r>
                        <a:rPr lang="th-TH" sz="2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n-cs"/>
                        </a:rPr>
                        <a:t>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ahom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59419"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3200" b="1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458200" cy="523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317"/>
                <a:gridCol w="1174750"/>
                <a:gridCol w="1210733"/>
                <a:gridCol w="1295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4000" b="1" dirty="0" smtClean="0"/>
                        <a:t>ตัวชี้วัด</a:t>
                      </a:r>
                      <a:endParaRPr lang="th-TH" sz="4000" b="1" dirty="0"/>
                    </a:p>
                  </a:txBody>
                  <a:tcPr anchor="ctr"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cs typeface="Cordia New"/>
                        </a:rPr>
                        <a:t>ปี</a:t>
                      </a:r>
                      <a:r>
                        <a:rPr lang="th-TH" sz="2400" b="1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th-TH" sz="2400" b="1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2556</a:t>
                      </a:r>
                      <a:endParaRPr lang="th-TH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604" marR="6604" marT="6604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cs typeface="Cordia New"/>
                        </a:rPr>
                        <a:t>ปี</a:t>
                      </a:r>
                      <a:r>
                        <a:rPr lang="th-TH" sz="3200" b="1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th-TH" sz="2400" b="1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2557</a:t>
                      </a:r>
                      <a:endParaRPr lang="th-TH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31 </a:t>
                      </a:r>
                      <a:r>
                        <a:rPr lang="th-TH" sz="2400" b="1" i="0" u="none" strike="noStrike" kern="1200" dirty="0" err="1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มีค.</a:t>
                      </a:r>
                      <a:r>
                        <a:rPr lang="en-US" sz="2400" b="1" i="0" u="none" strike="noStrike" kern="1200" baseline="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2558</a:t>
                      </a:r>
                      <a:endParaRPr lang="en-US" sz="2400" b="1" i="0" u="none" strike="noStrike" kern="1200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 </a:t>
                      </a:r>
                      <a:r>
                        <a:rPr lang="th-TH" sz="2400" b="1" i="0" u="none" strike="noStrike" kern="1200">
                          <a:solidFill>
                            <a:schemeClr val="dk1"/>
                          </a:solidFill>
                          <a:latin typeface="Calibri"/>
                          <a:cs typeface="Angsana New"/>
                        </a:rPr>
                        <a:t>คน (%)</a:t>
                      </a:r>
                      <a:endParaRPr lang="th-TH" sz="1200" b="1" i="0" u="none" strike="noStrike" kern="12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604" marR="6604" marT="6604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 </a:t>
                      </a:r>
                      <a:r>
                        <a:rPr lang="th-TH" sz="2400" b="1" i="0" u="none" strike="noStrike" kern="1200">
                          <a:solidFill>
                            <a:schemeClr val="dk1"/>
                          </a:solidFill>
                          <a:latin typeface="Calibri"/>
                          <a:cs typeface="Angsana New"/>
                        </a:rPr>
                        <a:t>คน (%)</a:t>
                      </a:r>
                      <a:endParaRPr lang="th-TH" sz="1200" b="1" i="0" u="none" strike="noStrike" kern="12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6604" marR="6604" marT="6604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5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 </a:t>
                      </a:r>
                      <a:r>
                        <a:rPr lang="th-TH" sz="2400" b="1" i="0" u="none" strike="noStrike" kern="1200" dirty="0">
                          <a:solidFill>
                            <a:schemeClr val="dk1"/>
                          </a:solidFill>
                          <a:latin typeface="Calibri"/>
                          <a:cs typeface="Angsana New"/>
                        </a:rPr>
                        <a:t>คน (%)</a:t>
                      </a:r>
                      <a:endParaRPr lang="th-TH" sz="1050" b="1" i="0" u="none" strike="noStrike" kern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จำนวนผู้ป่วยวัณโรคที่ขึ้นทะเบียนการรักษาพบผล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EucrosiaUPC"/>
                        </a:rPr>
                        <a:t>เลือด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EucrosiaUPC"/>
                        </a:rPr>
                        <a:t> </a:t>
                      </a:r>
                      <a:r>
                        <a:rPr lang="th-TH" sz="2000" b="1" i="0" u="none" strike="noStrike" dirty="0" err="1" smtClean="0">
                          <a:solidFill>
                            <a:srgbClr val="000000"/>
                          </a:solidFill>
                          <a:latin typeface="EucrosiaUPC"/>
                        </a:rPr>
                        <a:t>เอช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ไอวี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positive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ได้รับการตรวจ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CD4 (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คิดร้อยละต่อผู้ป่วย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HIV positive)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7/7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(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100%)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13/13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          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(100</a:t>
                      </a: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%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3/3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(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100%)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จำนวนผู้ป่วยวัณโรคและ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latin typeface="EucrosiaUPC"/>
                        </a:rPr>
                        <a:t>เอช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ไอวี ได้รับยาต้าน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latin typeface="EucrosiaUPC"/>
                        </a:rPr>
                        <a:t>ไวรัส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ตามเกณฑ์การรักษา(คิดต่อจำนวนผู้ป่วย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HIV positive)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6/7              (85.7</a:t>
                      </a: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%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13/13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               (100</a:t>
                      </a: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%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3/3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           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(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100</a:t>
                      </a: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%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จำนวนผู้ป่วยวัณโรคและ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latin typeface="EucrosiaUPC"/>
                        </a:rPr>
                        <a:t>เอช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ไอวี ได้รับยาป้องกันโรคแทรกซ้อนตามแผนการรักษาตามเกณฑ์การรักษา (คิดต่อผู้ป่วยตามเกณฑ์ที่จะต้องรับยา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OI)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7/7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(100%)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13/13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               (100</a:t>
                      </a: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j-cs"/>
                        </a:rPr>
                        <a:t>%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/</a:t>
                      </a: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           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(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100</a:t>
                      </a: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j-cs"/>
                        </a:rPr>
                        <a:t>%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ผู้ป่วยวัณโรคและ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latin typeface="EucrosiaUPC"/>
                        </a:rPr>
                        <a:t>เอช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ไอวีได้รับยาต้าน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latin typeface="EucrosiaUPC"/>
                        </a:rPr>
                        <a:t>ไวรัส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ภายใน 2-8  อาทิตย์ตามเกณฑ์ประเทศ 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CD4&lt;50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ภายใน 2 สัปดาห์,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CD4&gt; 50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ภายใน 2-8 สัปดาห์ 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4/7 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         (57.14</a:t>
                      </a: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%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9/10</a:t>
                      </a:r>
                    </a:p>
                    <a:p>
                      <a:pPr algn="ctr" fontAlgn="b"/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(90%)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2/2</a:t>
                      </a: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0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             (100%)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จำนวนผู้ป่วยวัณโรคและ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latin typeface="EucrosiaUPC"/>
                        </a:rPr>
                        <a:t>เอช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ไอวี เสียชีวิตในปีที่ประเมิน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latin typeface="EucrosiaUPC"/>
                        </a:rPr>
                        <a:t>ค่ามัธย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ฐานระยะเวลาในการเริ่มยาต้าน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latin typeface="EucrosiaUPC"/>
                        </a:rPr>
                        <a:t>ไวรัส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Median time(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วัน)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66 วัน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39 วัน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37 วัน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ahoma"/>
                        <a:cs typeface="+mj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Median CD4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ของผู้ป่วยวัณโรคและ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latin typeface="EucrosiaUPC"/>
                        </a:rPr>
                        <a:t>เอช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EucrosiaUPC"/>
                        </a:rPr>
                        <a:t>ไอวี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25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cells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83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cells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98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cells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คิก</a:t>
            </a:r>
            <a:r>
              <a:rPr lang="th-TH" sz="4800" b="1" dirty="0" err="1" smtClean="0">
                <a:latin typeface="Angsana New" pitchFamily="18" charset="-34"/>
                <a:cs typeface="Angsana New" pitchFamily="18" charset="-34"/>
              </a:rPr>
              <a:t>นิก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TB/HIV</a:t>
            </a:r>
            <a:endParaRPr lang="th-TH" sz="4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วิเคราะห์ปัญหาจากข้อมูล 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ผู้ป่วย </a:t>
            </a:r>
            <a:r>
              <a:rPr lang="en-US" dirty="0" smtClean="0"/>
              <a:t>TB/HIV </a:t>
            </a:r>
            <a:r>
              <a:rPr lang="th-TH" dirty="0" smtClean="0"/>
              <a:t>จะพบเมื่อมีอาการ และตรวจพบ วัณโรคมาก่อน แล้วตรวจพบ </a:t>
            </a:r>
            <a:r>
              <a:rPr lang="en-US" dirty="0" smtClean="0"/>
              <a:t>HIV positive </a:t>
            </a:r>
            <a:r>
              <a:rPr lang="th-TH" dirty="0" smtClean="0"/>
              <a:t>และตรวจพบ ระดับ </a:t>
            </a:r>
            <a:r>
              <a:rPr lang="en-US" dirty="0" smtClean="0"/>
              <a:t>CD4 </a:t>
            </a:r>
            <a:r>
              <a:rPr lang="th-TH" dirty="0" smtClean="0"/>
              <a:t>ที่ต่ำ กว่า </a:t>
            </a:r>
            <a:r>
              <a:rPr lang="en-US" dirty="0" smtClean="0"/>
              <a:t>100 cell.</a:t>
            </a:r>
          </a:p>
          <a:p>
            <a:r>
              <a:rPr lang="th-TH" dirty="0" smtClean="0"/>
              <a:t>สาเหตุการเสียชีวิต ผู้ป่วย </a:t>
            </a:r>
            <a:r>
              <a:rPr lang="en-US" dirty="0" smtClean="0"/>
              <a:t>TB/HIV </a:t>
            </a:r>
            <a:endParaRPr lang="th-TH" dirty="0" smtClean="0"/>
          </a:p>
          <a:p>
            <a:pPr lvl="1"/>
            <a:r>
              <a:rPr lang="en-US" dirty="0" smtClean="0"/>
              <a:t>CD4 &lt; 100 cell. </a:t>
            </a:r>
            <a:r>
              <a:rPr lang="th-TH" dirty="0" smtClean="0"/>
              <a:t>การเริ่มยาต้าน อาจล้าช้า เพราะต้องให้ยา ป้องกันก่อนเริ่มยาต้าน</a:t>
            </a:r>
          </a:p>
          <a:p>
            <a:pPr lvl="1"/>
            <a:r>
              <a:rPr lang="th-TH" dirty="0" smtClean="0"/>
              <a:t>ปัจจัยด้านสังคม </a:t>
            </a:r>
            <a:r>
              <a:rPr lang="th-TH" dirty="0" err="1" smtClean="0"/>
              <a:t>ปัจเจค</a:t>
            </a:r>
            <a:r>
              <a:rPr lang="th-TH" dirty="0" smtClean="0"/>
              <a:t>บุคคล เช่น ไม่เปิดเผยตัวในครอบครัว การไม่ยอมรับการเจ็บป่วย ท้อแท้ ไม่มีวินัยอาจจาก ดื่มสุรา  ป่วยเป็นโรคทางจิต</a:t>
            </a:r>
          </a:p>
          <a:p>
            <a:pPr lvl="1"/>
            <a:r>
              <a:rPr lang="th-TH" dirty="0" smtClean="0"/>
              <a:t>ปัจจัยทางเศรษฐกิจ อาชีพ การย้ายถิ่นฐานที่อยู่อาศัย</a:t>
            </a:r>
          </a:p>
          <a:p>
            <a:pPr lvl="1"/>
            <a:r>
              <a:rPr lang="th-TH" dirty="0" smtClean="0"/>
              <a:t>ปัจจัยด้านสุขภาพ เช่น ผู้สูงอายุ มีปัจจัยโรคร่วม แพ้ยา ไม่ทนยา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รวบรวมข้อมูล จาก ทะเบียน </a:t>
            </a:r>
            <a:r>
              <a:rPr lang="en-US" dirty="0" smtClean="0"/>
              <a:t>TB, ARV clinic  </a:t>
            </a:r>
            <a:r>
              <a:rPr lang="th-TH" dirty="0" smtClean="0"/>
              <a:t>และ โหลดข้อมูลจาก </a:t>
            </a:r>
            <a:r>
              <a:rPr lang="en-US" dirty="0" smtClean="0"/>
              <a:t>NAP plus </a:t>
            </a:r>
          </a:p>
          <a:p>
            <a:r>
              <a:rPr lang="th-TH" dirty="0" smtClean="0"/>
              <a:t>ประชุมทีมงานผู้เกี่ยวข้อง แพทย์ เภสัชกร พยาบาล </a:t>
            </a:r>
            <a:r>
              <a:rPr lang="en-US" dirty="0" smtClean="0"/>
              <a:t>IPD </a:t>
            </a:r>
            <a:r>
              <a:rPr lang="th-TH" dirty="0" smtClean="0"/>
              <a:t>พยาบาล </a:t>
            </a:r>
            <a:r>
              <a:rPr lang="en-US" dirty="0" smtClean="0"/>
              <a:t>OPD </a:t>
            </a:r>
            <a:r>
              <a:rPr lang="th-TH" dirty="0" smtClean="0"/>
              <a:t>เจ้าหน้าที่ ชันสูตร ทีมงาน </a:t>
            </a:r>
            <a:r>
              <a:rPr lang="en-US" dirty="0" smtClean="0"/>
              <a:t>clinic ARV,TB</a:t>
            </a:r>
          </a:p>
          <a:p>
            <a:pPr lvl="1"/>
            <a:r>
              <a:rPr lang="th-TH" dirty="0" smtClean="0"/>
              <a:t>วิเคราะห์ปัญหาผู้ป่วย ราย </a:t>
            </a:r>
            <a:r>
              <a:rPr lang="en-US" dirty="0" smtClean="0"/>
              <a:t>case</a:t>
            </a:r>
            <a:r>
              <a:rPr lang="th-TH" dirty="0" smtClean="0"/>
              <a:t> ค้นหาปัญหาองค์รวม  พัฒนาระบบบริการที่เป็นมิตร </a:t>
            </a:r>
          </a:p>
          <a:p>
            <a:pPr lvl="2"/>
            <a:r>
              <a:rPr lang="th-TH" dirty="0" smtClean="0"/>
              <a:t>จัดบริการที่เข้าถึงง่าย  ให้บริการ </a:t>
            </a:r>
            <a:r>
              <a:rPr lang="en-US" dirty="0" smtClean="0"/>
              <a:t>one stop service </a:t>
            </a:r>
            <a:endParaRPr lang="th-TH" dirty="0" smtClean="0"/>
          </a:p>
          <a:p>
            <a:pPr lvl="2"/>
            <a:r>
              <a:rPr lang="th-TH" dirty="0" smtClean="0"/>
              <a:t>จัดบริการเชิงรุก  เยี่ยมบ้านโดยเจ้าหน้าที่คลินิกโรคติดต่อเรื้อรัง ทุกสัปดาห์ละครั้ง ในระยะสองเดือนแรก โทรเยี่ยมทุกวัน ในกรณีผู้ป่วยอนุญาต</a:t>
            </a:r>
          </a:p>
          <a:p>
            <a:pPr lvl="2"/>
            <a:r>
              <a:rPr lang="th-TH" dirty="0" smtClean="0"/>
              <a:t>จัดระบบการส่งต่อ และระบบติดตาม 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>
            <a:normAutofit/>
          </a:bodyPr>
          <a:lstStyle/>
          <a:p>
            <a:r>
              <a:rPr lang="th-TH" sz="3600" b="1" dirty="0"/>
              <a:t>กระบวนการพัฒนาเพื่อให้ได้มาซึ่งคุณภาพ / กิจกรรมพัฒนา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/>
          <a:p>
            <a:pPr lvl="1"/>
            <a:r>
              <a:rPr lang="th-TH" dirty="0" smtClean="0"/>
              <a:t>วิเคราะห์ปัญหาระบบบริการ เพื่อจัดระบบที่ตอบสนอง เช่น </a:t>
            </a:r>
          </a:p>
          <a:p>
            <a:pPr lvl="2"/>
            <a:r>
              <a:rPr lang="th-TH" dirty="0" smtClean="0"/>
              <a:t>นำเสนอเป็นนโยบาย ระดับอำเภอ โดยจัดระบบการค้นหาผู้ติดเชื้อในกลุ่มเสี่ยง (กลุ่ม ชายรักชาย กลุ่มพนักบริการทางเพศ กลุ่มผู้ป่วยโรคติดต่อทางเพศสัมพันธ์  หรือ </a:t>
            </a:r>
            <a:r>
              <a:rPr lang="en-US" dirty="0" smtClean="0"/>
              <a:t>Same day result</a:t>
            </a:r>
          </a:p>
          <a:p>
            <a:pPr lvl="2"/>
            <a:r>
              <a:rPr lang="th-TH" dirty="0" smtClean="0"/>
              <a:t>กระตุ้นให้มีการเข้าใจถึง ความรู่และการรักษาเรื่องโรคเอดส์  จัดกิจกรรมให้ความรู้ ความตระหนัก เรื่องโรคเอดส์ โดยประชาสัมพันธ์ หลายช่องทาง วิทยุชุมชน ป้ายนิเทศ แผ่นพับ ใบปลิว</a:t>
            </a:r>
          </a:p>
          <a:p>
            <a:pPr lvl="2"/>
            <a:endParaRPr lang="en-US" dirty="0" smtClean="0"/>
          </a:p>
          <a:p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>
            <a:normAutofit/>
          </a:bodyPr>
          <a:lstStyle/>
          <a:p>
            <a:r>
              <a:rPr lang="th-TH" sz="3600" b="1" dirty="0"/>
              <a:t>กระบวนการพัฒนาเพื่อให้ได้มาซึ่งคุณภาพ / กิจกรรมพัฒนา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บทเรียนที่ได้รับ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ปี 2556 ผู้ป่วย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TB/HIV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เสียชีวิต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ราย เป็นหญิง เคยมีสามีแล้ว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คน ติดเชื้อจากสามี คนก่อน ภูมิลำเนาเดิมคนจังหวัด เชียงใหม่ ได้มีสามีเป็นคนอุบลฯ ซึ่งต้องอยู่กับญาติสามี เริ่มมีอาการวัณโรคปอด มารักษาพบ เชื้อ 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เอช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ไอวี และ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CD4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= 88 cells 2%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และครั้งสุดท้าย </a:t>
            </a:r>
            <a:r>
              <a:rPr lang="th-TH" dirty="0" smtClean="0"/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24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cells 3%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ไม่เปิดเผยผลเลือดกับสามี การรับประทานยาไม่สม่ำเสมอ สามีไม่ทราบ และไม่ได้ตรวจเลือดหาเชื้อ 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เอช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ไอวี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50000"/>
              </a:lnSpc>
              <a:buNone/>
            </a:pPr>
            <a:r>
              <a:rPr lang="th-TH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ปี 2557 เสียชีวิต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ราย ผู้ป่วย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TB LN/HIV 1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ราย ไม่ยอมตรวจเลือดหาเชื้อ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HIV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ภรรยาติดเชื้อ 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เอช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ไอวี รักษาที่ 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รพร.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เดชอุดม เมื่อมีอาการ พบ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CD4=75 cell. 6 %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ครั้งสุดท้าย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CD4= 24 cell. 5%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และ อีกราย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PTB/HIV  CD4= 83 cell. 3%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หลังปรับยา มีอาการถ่ายเหลว ไม่ทนยา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th-TH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พบปัจจัยทางสังคมเศรษฐกิจ เป็นปัญหาสำคัญในการเข้าถึงบริการ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8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ประเด็นการพัฒนาต่อเนื่อง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พัฒนาระบบบริการ เข้าถึงบริการ ในกลุ่มเสี่ยงติดเชื้อ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HIV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มีนโยบาย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Same day result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ระดับอำเภอ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พัฒนาระบบการติดตามเยี่ยมบ้านผู้ป่วยวัณโรคหลังจากเริ่มต้นการรักษา โดยเจ้าหน้าที่ คลินิกวัณโรค หรือ คลินิกยาต้าน กรณีผู้ป่วย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อนุญาติ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จัดทำให้มีระบบการรับประทานยาโดยมีพี่เลี้ยง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DOT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ในผู้ป่วยวัณโรค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จัดทำระบบการติดตามผู้ป่วยวัณโรคที่มารับยาไม่ตรงนัดให้มารับการรักษาอย่างต่อเนื่อง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จัดระบบการส่งต่อผู้ป่วยระดับประเทศ</a:t>
            </a:r>
          </a:p>
        </p:txBody>
      </p:sp>
    </p:spTree>
    <p:extLst>
      <p:ext uri="{BB962C8B-B14F-4D97-AF65-F5344CB8AC3E}">
        <p14:creationId xmlns:p14="http://schemas.microsoft.com/office/powerpoint/2010/main" xmlns="" val="23382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th-TH" b="1" dirty="0"/>
              <a:t>บริบท / ภาพรวม / สภาพ</a:t>
            </a:r>
            <a:r>
              <a:rPr lang="th-TH" b="1" dirty="0" smtClean="0"/>
              <a:t>ปัญหา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267200" cy="525780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เป็นโรงพยาบาลทั่วไป ขนาด 2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50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/>
              <a:t>เตียง (ปรับเป็น รพ.ทั่วไปเมื่อ วันที่ 1 เมษายน 2558)</a:t>
            </a:r>
          </a:p>
          <a:p>
            <a:r>
              <a:rPr lang="th-TH" dirty="0" smtClean="0"/>
              <a:t>การบริการ ผู้ป่วยวัณโรค และผู้ป่วย ติดเชื้อ </a:t>
            </a:r>
            <a:r>
              <a:rPr lang="en-US" dirty="0" smtClean="0"/>
              <a:t>HIV/AIDS </a:t>
            </a:r>
            <a:r>
              <a:rPr lang="th-TH" dirty="0" smtClean="0"/>
              <a:t>อยู่ในคลินิกโรคติดต่อเรื้อรัง ผู้ให้บริการเป็นบุคลากรเดียวกัน ทั้งคลินิกยาต้าน</a:t>
            </a:r>
            <a:r>
              <a:rPr lang="th-TH" dirty="0" err="1" smtClean="0"/>
              <a:t>ไวรัส</a:t>
            </a:r>
            <a:r>
              <a:rPr lang="th-TH" dirty="0" smtClean="0"/>
              <a:t>และ คลินิกวัณโรค </a:t>
            </a:r>
          </a:p>
          <a:p>
            <a:pPr lvl="1"/>
            <a:r>
              <a:rPr lang="th-TH" dirty="0" smtClean="0"/>
              <a:t>บริการเป็น </a:t>
            </a:r>
            <a:r>
              <a:rPr lang="en-US" sz="2400" dirty="0" smtClean="0"/>
              <a:t>One Stop Service </a:t>
            </a:r>
            <a:r>
              <a:rPr lang="th-TH" sz="2400" dirty="0" smtClean="0"/>
              <a:t>มี</a:t>
            </a:r>
            <a:r>
              <a:rPr lang="th-TH" dirty="0" smtClean="0"/>
              <a:t>พยาบาลวิชาชีพ </a:t>
            </a:r>
            <a:r>
              <a:rPr lang="en-US" dirty="0" smtClean="0"/>
              <a:t>2 </a:t>
            </a:r>
            <a:r>
              <a:rPr lang="th-TH" dirty="0" smtClean="0"/>
              <a:t>คน นักวิชาการสาธารณสุข </a:t>
            </a:r>
            <a:r>
              <a:rPr lang="en-US" dirty="0" smtClean="0"/>
              <a:t>1 </a:t>
            </a:r>
            <a:r>
              <a:rPr lang="th-TH" dirty="0" smtClean="0"/>
              <a:t>คน เจ้าหน้าที่สาธารณสุข </a:t>
            </a:r>
            <a:r>
              <a:rPr lang="en-US" dirty="0" smtClean="0"/>
              <a:t>1 </a:t>
            </a:r>
            <a:r>
              <a:rPr lang="th-TH" dirty="0" smtClean="0"/>
              <a:t>คน พนักงานบันทึกข้อมูล </a:t>
            </a:r>
            <a:r>
              <a:rPr lang="en-US" dirty="0" smtClean="0"/>
              <a:t>1 </a:t>
            </a:r>
            <a:r>
              <a:rPr lang="th-TH" dirty="0" smtClean="0"/>
              <a:t>คน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รูปภาพ 4" descr="clinicTB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8288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9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6200" y="1600200"/>
            <a:ext cx="4267200" cy="5105400"/>
          </a:xfrm>
        </p:spPr>
        <p:txBody>
          <a:bodyPr>
            <a:noAutofit/>
          </a:bodyPr>
          <a:lstStyle/>
          <a:p>
            <a:pPr lvl="1"/>
            <a:r>
              <a:rPr lang="th-TH" sz="2800" dirty="0" smtClean="0"/>
              <a:t>คลินิกวัณโรค บริการทุกวัน จันทร์ มี</a:t>
            </a:r>
            <a:r>
              <a:rPr lang="th-TH" sz="2800" dirty="0" err="1" smtClean="0"/>
              <a:t>อายุร</a:t>
            </a:r>
            <a:r>
              <a:rPr lang="th-TH" sz="2800" dirty="0" smtClean="0"/>
              <a:t>แพทย์ ตรวจทุกวันจันทร์ สัปดาห์ที่ 2 และ 4 ของเดือน </a:t>
            </a:r>
          </a:p>
          <a:p>
            <a:pPr lvl="1"/>
            <a:r>
              <a:rPr lang="th-TH" sz="2800" dirty="0" smtClean="0"/>
              <a:t>มี แพทย์ทั่วไป ตรวจ ทุกวันจันทร์ สัปดาห์ที่  1 และสัปดาห์ที่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3 </a:t>
            </a:r>
            <a:r>
              <a:rPr lang="th-TH" sz="2800" dirty="0" smtClean="0"/>
              <a:t>หรือ สัปดาห์ที่ 5 ของเดือน </a:t>
            </a:r>
          </a:p>
          <a:p>
            <a:r>
              <a:rPr lang="th-TH" sz="3200" dirty="0" smtClean="0"/>
              <a:t>ผู้ป่วย </a:t>
            </a:r>
            <a:r>
              <a:rPr lang="en-US" sz="3200" dirty="0" smtClean="0"/>
              <a:t>TB/HIV </a:t>
            </a:r>
            <a:r>
              <a:rPr lang="th-TH" sz="3200" dirty="0" smtClean="0"/>
              <a:t>ขึ้นทะเบียนจะนัดมารับบริการคลินิก </a:t>
            </a:r>
            <a:r>
              <a:rPr lang="en-US" sz="3200" dirty="0" smtClean="0"/>
              <a:t>TB </a:t>
            </a:r>
            <a:r>
              <a:rPr lang="th-TH" sz="3200" dirty="0" smtClean="0"/>
              <a:t>ทุกวันจันทร์ เมื่อรักษาวัณโรค ครบหรือหาย จะย้ายเข้ารักษาที่ คลินิกยาต้าน</a:t>
            </a:r>
            <a:r>
              <a:rPr lang="th-TH" sz="3200" dirty="0" err="1" smtClean="0"/>
              <a:t>ไวรัส</a:t>
            </a:r>
            <a:r>
              <a:rPr lang="th-TH" sz="3200" dirty="0" smtClean="0"/>
              <a:t>ต่อ</a:t>
            </a:r>
          </a:p>
          <a:p>
            <a:endParaRPr lang="th-TH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th-TH" b="1" dirty="0"/>
              <a:t>บริบท / ภาพรวม / สภาพ</a:t>
            </a:r>
            <a:r>
              <a:rPr lang="th-TH" b="1" dirty="0" smtClean="0"/>
              <a:t>ปัญหา</a:t>
            </a:r>
            <a:endParaRPr lang="en-US" dirty="0"/>
          </a:p>
        </p:txBody>
      </p:sp>
      <p:pic>
        <p:nvPicPr>
          <p:cNvPr id="8" name="ตัวยึดเนื้อหา 3" descr="clinicTB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981200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/>
              <a:t>บริการเชิงรุก </a:t>
            </a:r>
            <a:endParaRPr lang="th-TH" sz="4400" b="1" dirty="0"/>
          </a:p>
        </p:txBody>
      </p:sp>
      <p:pic>
        <p:nvPicPr>
          <p:cNvPr id="4" name="รูปภาพ 3" descr="FullSizeRende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667000"/>
            <a:ext cx="4191000" cy="3911067"/>
          </a:xfrm>
          <a:prstGeom prst="rect">
            <a:avLst/>
          </a:prstGeom>
        </p:spPr>
      </p:pic>
      <p:pic>
        <p:nvPicPr>
          <p:cNvPr id="5" name="ตัวยึดเนื้อหา 3" descr="P10407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4775200" cy="3581400"/>
          </a:xfrm>
        </p:spPr>
      </p:pic>
      <p:sp>
        <p:nvSpPr>
          <p:cNvPr id="6" name="TextBox 5"/>
          <p:cNvSpPr txBox="1"/>
          <p:nvPr/>
        </p:nvSpPr>
        <p:spPr>
          <a:xfrm>
            <a:off x="457200" y="1524000"/>
            <a:ext cx="347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เยี่ยมบ้าน  สร้างแรงสนับสนุนทางสังคม </a:t>
            </a:r>
          </a:p>
          <a:p>
            <a:r>
              <a:rPr lang="th-TH" sz="2400" dirty="0" smtClean="0"/>
              <a:t>โดยครอบครัว และญาติ</a:t>
            </a:r>
            <a:endParaRPr lang="th-T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524000"/>
            <a:ext cx="3760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จัดกิจกรรมสร้างแรงจูงใจ สร้างขวัญกำลังใจ</a:t>
            </a:r>
          </a:p>
          <a:p>
            <a:r>
              <a:rPr lang="th-TH" sz="2400" dirty="0" smtClean="0"/>
              <a:t> ในการดูแลสุขภาพ</a:t>
            </a:r>
            <a:endParaRPr lang="th-TH" sz="24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14400" y="5181600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096000" y="3810000"/>
            <a:ext cx="381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25112"/>
          </a:xfrm>
        </p:spPr>
        <p:txBody>
          <a:bodyPr/>
          <a:lstStyle/>
          <a:p>
            <a:pPr lvl="1"/>
            <a:r>
              <a:rPr lang="th-TH" dirty="0" smtClean="0"/>
              <a:t>คลินิกยาต้าน ให้บริการทุกวันศุกร์สัปดาห์ที่ 1และ สัปดาห์ที่ 2 ของเดือน มี</a:t>
            </a:r>
            <a:r>
              <a:rPr lang="th-TH" dirty="0" err="1" smtClean="0"/>
              <a:t>อายุร</a:t>
            </a:r>
            <a:r>
              <a:rPr lang="th-TH" dirty="0" smtClean="0"/>
              <a:t>แพทย์ ตรวจทุกวันศุกร์ สัปดาห์ที่ 2 ของเดือน มี แพทย์ทั่วไป ตรวจ ทุกวันศุกร์ สัปดาห์ที่  1</a:t>
            </a:r>
          </a:p>
          <a:p>
            <a:r>
              <a:rPr lang="th-TH" dirty="0" smtClean="0"/>
              <a:t>เภสัชกรและ </a:t>
            </a:r>
            <a:r>
              <a:rPr lang="th-TH" dirty="0" err="1" smtClean="0"/>
              <a:t>จพ.</a:t>
            </a:r>
            <a:r>
              <a:rPr lang="th-TH" dirty="0" smtClean="0"/>
              <a:t>เภสัชกร ลงมาจ่าย ที่ คลินิก วัณโรคและคลินิกยาต้าน</a:t>
            </a:r>
          </a:p>
          <a:p>
            <a:r>
              <a:rPr lang="th-TH" dirty="0" smtClean="0"/>
              <a:t>มีแกนนำอาสาสมัครผู้ติดเชื้อ ประจำคลินิก 2 คน </a:t>
            </a:r>
          </a:p>
          <a:p>
            <a:endParaRPr lang="th-TH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th-TH" b="1" dirty="0"/>
              <a:t>บริบท / ภาพรวม / สภาพ</a:t>
            </a:r>
            <a:r>
              <a:rPr lang="th-TH" b="1" dirty="0" smtClean="0"/>
              <a:t>ปัญหา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xeoa\รูป\รูปกิจกรรม\รูปคลินิก ARV\100_3987.JPG"/>
          <p:cNvPicPr>
            <a:picLocks noChangeAspect="1" noChangeArrowheads="1"/>
          </p:cNvPicPr>
          <p:nvPr/>
        </p:nvPicPr>
        <p:blipFill>
          <a:blip r:embed="rId2" cstate="print"/>
          <a:srcRect l="7488" t="26042" r="16139"/>
          <a:stretch>
            <a:fillRect/>
          </a:stretch>
        </p:blipFill>
        <p:spPr bwMode="auto">
          <a:xfrm>
            <a:off x="357158" y="1354135"/>
            <a:ext cx="3348256" cy="2432055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hlinkClick r:id="rId3" action="ppaction://hlinksldjump"/>
              </a:rPr>
              <a:t>คลินิก ยาต้าน</a:t>
            </a:r>
            <a:r>
              <a:rPr lang="th-TH" sz="3600" b="1" dirty="0" err="1" smtClean="0">
                <a:hlinkClick r:id="rId3" action="ppaction://hlinksldjump"/>
              </a:rPr>
              <a:t>ไวรัส</a:t>
            </a:r>
            <a:r>
              <a:rPr lang="th-TH" sz="3600" b="1" dirty="0" smtClean="0">
                <a:hlinkClick r:id="rId3" action="ppaction://hlinksldjump"/>
              </a:rPr>
              <a:t> </a:t>
            </a:r>
            <a:r>
              <a:rPr lang="th-TH" sz="3600" b="1" dirty="0" err="1" smtClean="0">
                <a:hlinkClick r:id="rId4" action="ppaction://hlinksldjump"/>
              </a:rPr>
              <a:t>เอช</a:t>
            </a:r>
            <a:r>
              <a:rPr lang="th-TH" sz="3600" b="1" dirty="0" smtClean="0">
                <a:hlinkClick r:id="rId4" action="ppaction://hlinksldjump"/>
              </a:rPr>
              <a:t>ไอวี</a:t>
            </a:r>
            <a:endParaRPr lang="th-TH" sz="3600" b="1" dirty="0"/>
          </a:p>
        </p:txBody>
      </p:sp>
      <p:pic>
        <p:nvPicPr>
          <p:cNvPr id="7" name="รูปภาพ 6" descr="DSC0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285727"/>
            <a:ext cx="4643470" cy="3482603"/>
          </a:xfrm>
          <a:prstGeom prst="rect">
            <a:avLst/>
          </a:prstGeom>
        </p:spPr>
      </p:pic>
      <p:pic>
        <p:nvPicPr>
          <p:cNvPr id="2051" name="Picture 3" descr="D:\xeoa\รูป\รูปกิจกรรม\รูปคลินิก ARV\100_3998.JPG"/>
          <p:cNvPicPr>
            <a:picLocks noChangeAspect="1" noChangeArrowheads="1"/>
          </p:cNvPicPr>
          <p:nvPr/>
        </p:nvPicPr>
        <p:blipFill>
          <a:blip r:embed="rId6" cstate="print"/>
          <a:srcRect l="12497" t="18772" r="7738"/>
          <a:stretch>
            <a:fillRect/>
          </a:stretch>
        </p:blipFill>
        <p:spPr bwMode="auto">
          <a:xfrm>
            <a:off x="210168" y="3929066"/>
            <a:ext cx="3647452" cy="2786082"/>
          </a:xfrm>
          <a:prstGeom prst="rect">
            <a:avLst/>
          </a:prstGeom>
          <a:noFill/>
        </p:spPr>
      </p:pic>
      <p:pic>
        <p:nvPicPr>
          <p:cNvPr id="6" name="รูปภาพ 5" descr="DSC00016.JPG"/>
          <p:cNvPicPr>
            <a:picLocks noChangeAspect="1"/>
          </p:cNvPicPr>
          <p:nvPr/>
        </p:nvPicPr>
        <p:blipFill>
          <a:blip r:embed="rId7" cstate="print"/>
          <a:srcRect l="11718" t="20833" r="6250" b="8333"/>
          <a:stretch>
            <a:fillRect/>
          </a:stretch>
        </p:blipFill>
        <p:spPr>
          <a:xfrm>
            <a:off x="3978470" y="3857652"/>
            <a:ext cx="4522620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แผนภูมิการผสมผสานงานวัณโรค กับงานเอดส์</a:t>
            </a:r>
            <a:endParaRPr lang="th-TH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28" name="AutoShape 4"/>
          <p:cNvCxnSpPr>
            <a:cxnSpLocks noChangeShapeType="1"/>
            <a:endCxn id="1061" idx="0"/>
          </p:cNvCxnSpPr>
          <p:nvPr/>
        </p:nvCxnSpPr>
        <p:spPr bwMode="auto">
          <a:xfrm rot="5400000">
            <a:off x="4714876" y="2428868"/>
            <a:ext cx="14287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3161107" y="2161677"/>
            <a:ext cx="0" cy="1957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5595151" y="2154056"/>
            <a:ext cx="0" cy="1957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 rot="5400000">
            <a:off x="4342671" y="2872511"/>
            <a:ext cx="17290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644524" y="1150604"/>
            <a:ext cx="1087504" cy="2149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ผู้ป่วยวัณโรค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 flipH="1">
            <a:off x="5602594" y="1353541"/>
            <a:ext cx="15631" cy="6064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589526" y="1142984"/>
            <a:ext cx="2070054" cy="2149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ผู้ป่วยติดเชื้อ</a:t>
            </a: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HIV</a:t>
            </a:r>
            <a:r>
              <a:rPr kumimoji="0" lang="th-TH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และเอดส์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808367" y="1966361"/>
            <a:ext cx="1601854" cy="2149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  <a:hlinkClick r:id="rId3"/>
              </a:rPr>
              <a:t>ผลการตรวจคัดกรอง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>
            <a:off x="4786314" y="2357430"/>
            <a:ext cx="178595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6826316" y="1264505"/>
            <a:ext cx="1903318" cy="10331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3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คลินิก</a:t>
            </a:r>
            <a:r>
              <a:rPr kumimoji="0" lang="en-US" sz="13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ARV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- </a:t>
            </a:r>
            <a:r>
              <a:rPr kumimoji="0" lang="th-TH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สัมภาษณ์คัดกรองวัณโรค</a:t>
            </a: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    -ผู้ป่วยใหม่ทุกราย</a:t>
            </a: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    -ผู้ป่วยคัดกรองทุกปี</a:t>
            </a:r>
            <a:endParaRPr kumimoji="0" 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-</a:t>
            </a:r>
            <a:r>
              <a:rPr kumimoji="0" lang="th-TH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ส่งตรวจเพื่อวินิจฉัยในรายสงสัย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 flipH="1" flipV="1">
            <a:off x="5618226" y="1661555"/>
            <a:ext cx="1208090" cy="401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 flipH="1">
            <a:off x="3192370" y="1365572"/>
            <a:ext cx="15631" cy="6064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642910" y="1315841"/>
            <a:ext cx="1571636" cy="827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คลินิกวัณโรค</a:t>
            </a:r>
            <a:endParaRPr kumimoji="0" lang="en-US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VCT/Testing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ทุกรายที่ขึ้นทะเบียนวัณโรค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2412285" y="1971975"/>
            <a:ext cx="1601854" cy="2149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เจาะเลือดหาเชื้อ </a:t>
            </a: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HIV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>
            <a:off x="2214546" y="1643050"/>
            <a:ext cx="993455" cy="88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214414" y="2500306"/>
            <a:ext cx="559756" cy="2149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HIV -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1049" name="AutoShape 25"/>
          <p:cNvCxnSpPr>
            <a:cxnSpLocks noChangeShapeType="1"/>
          </p:cNvCxnSpPr>
          <p:nvPr/>
        </p:nvCxnSpPr>
        <p:spPr bwMode="auto">
          <a:xfrm>
            <a:off x="1500166" y="2332199"/>
            <a:ext cx="2498341" cy="252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71472" y="2874762"/>
            <a:ext cx="1802830" cy="9625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-ทบทวนความรู้เรื่องโรคเอดส์</a:t>
            </a: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และการป้องกัน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-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รักษาวัณโรคโดยกล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ยุทธ์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DOTS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1052" name="AutoShape 28"/>
          <p:cNvCxnSpPr>
            <a:cxnSpLocks noChangeShapeType="1"/>
          </p:cNvCxnSpPr>
          <p:nvPr/>
        </p:nvCxnSpPr>
        <p:spPr bwMode="auto">
          <a:xfrm>
            <a:off x="4000496" y="2786058"/>
            <a:ext cx="78581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6090892" y="2500172"/>
            <a:ext cx="981806" cy="2149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ไม่ใช่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TB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1055" name="AutoShape 31"/>
          <p:cNvCxnSpPr>
            <a:cxnSpLocks noChangeShapeType="1"/>
          </p:cNvCxnSpPr>
          <p:nvPr/>
        </p:nvCxnSpPr>
        <p:spPr bwMode="auto">
          <a:xfrm>
            <a:off x="6715140" y="2714620"/>
            <a:ext cx="0" cy="19170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6410221" y="2874762"/>
            <a:ext cx="1999340" cy="898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-ให้การดูแลอย่างครบถ้วนและต่อเนื่อง</a:t>
            </a: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-ทบทวนความรู้เรื่องวัณโรคและคัดกรองการป่วยอย่างสม่ำเสมอ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3103047" y="3000343"/>
            <a:ext cx="2838229" cy="33576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ดูแลร่วมกันทั้งวัณโรคและโรคเอดส์</a:t>
            </a:r>
            <a:endParaRPr kumimoji="0" lang="en-US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รักษาวัณโรค โดยกลยุทธ์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DOTS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ให้ยาสูตรมาตรฐาน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รักษาโรคเอดส์ โดยให้การดูแลครบถ้วนต่อเนื่อง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ทุกราย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  -ให้ยา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cotrimoxazole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(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ป้องกัน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OI)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  -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เจาะ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CD4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กรณี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CD4&lt;100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 -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เพิ่ม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Fluconazole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ป้องกัน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OI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-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พิจารณายาต้าน</a:t>
            </a:r>
            <a:r>
              <a:rPr kumimoji="0" lang="th-TH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ไวรัส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ฯสูตร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2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d4T,3TC,EFV)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ทันที่ ที่ผู้ป่วยรับได้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กรณี </a:t>
            </a:r>
            <a:r>
              <a:rPr kumimoji="0" 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CD4&lt;350 </a:t>
            </a:r>
            <a:endParaRPr kumimoji="0" lang="th-TH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พิจารณายาต้าน</a:t>
            </a:r>
            <a:r>
              <a:rPr kumimoji="0" lang="th-TH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ไวรัส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สูตร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2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(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d4T,3TC,EFV)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กรณี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CD4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ซ้ำทุก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6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เดือน/ตามอาการผู้ป่วย พิจารณา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ARV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เมื่อ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CD4 &lt;350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1058" name="AutoShape 34"/>
          <p:cNvCxnSpPr>
            <a:cxnSpLocks noChangeShapeType="1"/>
          </p:cNvCxnSpPr>
          <p:nvPr/>
        </p:nvCxnSpPr>
        <p:spPr bwMode="auto">
          <a:xfrm flipH="1">
            <a:off x="2499374" y="4659078"/>
            <a:ext cx="603673" cy="128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00034" y="4510686"/>
            <a:ext cx="1999340" cy="2651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บันทึกในทะเบียน รบ.</a:t>
            </a: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1 </a:t>
            </a:r>
            <a:r>
              <a:rPr kumimoji="0" lang="th-TH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ก.</a:t>
            </a: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04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3714744" y="2500306"/>
            <a:ext cx="571504" cy="2143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HIV +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4572000" y="2500306"/>
            <a:ext cx="428628" cy="2143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TB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56" name="ตัวเชื่อมต่อตรง 55"/>
          <p:cNvCxnSpPr>
            <a:endCxn id="1061" idx="2"/>
          </p:cNvCxnSpPr>
          <p:nvPr/>
        </p:nvCxnSpPr>
        <p:spPr>
          <a:xfrm rot="5400000" flipH="1" flipV="1">
            <a:off x="4750595" y="2750339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57"/>
          <p:cNvCxnSpPr>
            <a:stCxn id="1060" idx="2"/>
          </p:cNvCxnSpPr>
          <p:nvPr/>
        </p:nvCxnSpPr>
        <p:spPr>
          <a:xfrm rot="16200000" flipH="1">
            <a:off x="3964777" y="2750339"/>
            <a:ext cx="7144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>
            <a:stCxn id="1061" idx="2"/>
          </p:cNvCxnSpPr>
          <p:nvPr/>
        </p:nvCxnSpPr>
        <p:spPr>
          <a:xfrm rot="5400000">
            <a:off x="4750610" y="2750324"/>
            <a:ext cx="71409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AutoShape 31"/>
          <p:cNvCxnSpPr>
            <a:cxnSpLocks noChangeShapeType="1"/>
          </p:cNvCxnSpPr>
          <p:nvPr/>
        </p:nvCxnSpPr>
        <p:spPr bwMode="auto">
          <a:xfrm>
            <a:off x="1500166" y="2714620"/>
            <a:ext cx="0" cy="19170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8" name="AutoShape 4"/>
          <p:cNvCxnSpPr>
            <a:cxnSpLocks noChangeShapeType="1"/>
          </p:cNvCxnSpPr>
          <p:nvPr/>
        </p:nvCxnSpPr>
        <p:spPr bwMode="auto">
          <a:xfrm rot="5400000">
            <a:off x="3928263" y="2428074"/>
            <a:ext cx="14287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9" name="AutoShape 4"/>
          <p:cNvCxnSpPr>
            <a:cxnSpLocks noChangeShapeType="1"/>
          </p:cNvCxnSpPr>
          <p:nvPr/>
        </p:nvCxnSpPr>
        <p:spPr bwMode="auto">
          <a:xfrm rot="5400000">
            <a:off x="1427934" y="2428074"/>
            <a:ext cx="14287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0" name="AutoShape 4"/>
          <p:cNvCxnSpPr>
            <a:cxnSpLocks noChangeShapeType="1"/>
          </p:cNvCxnSpPr>
          <p:nvPr/>
        </p:nvCxnSpPr>
        <p:spPr bwMode="auto">
          <a:xfrm rot="5400000">
            <a:off x="6501620" y="2428074"/>
            <a:ext cx="14287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clinicTB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การวัดผลและผลของการเปลี่ยนแปลง 3 ปีย้อนหลัง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คลินิก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HIV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200" cy="476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447800"/>
                <a:gridCol w="1295400"/>
                <a:gridCol w="1524000"/>
              </a:tblGrid>
              <a:tr h="5594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ตัวชี้วัด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+mn-cs"/>
                      </a:endParaRPr>
                    </a:p>
                  </a:txBody>
                  <a:tcPr marL="6594" marR="6594" marT="659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ปี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2556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+mn-cs"/>
                      </a:endParaRPr>
                    </a:p>
                  </a:txBody>
                  <a:tcPr marL="6594" marR="6594" marT="659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ปี</a:t>
                      </a:r>
                      <a:r>
                        <a:rPr lang="th-TH" sz="3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2557</a:t>
                      </a:r>
                      <a:endParaRPr lang="th-TH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31/03/</a:t>
                      </a:r>
                      <a:r>
                        <a:rPr lang="th-TH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+mn-cs"/>
                        </a:rPr>
                        <a:t>2558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1703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cs typeface="+mj-cs"/>
                        </a:rPr>
                        <a:t> </a:t>
                      </a:r>
                      <a:r>
                        <a:rPr lang="th-TH" sz="2400" b="1" u="none" strike="noStrike" dirty="0" smtClean="0">
                          <a:effectLst/>
                          <a:cs typeface="+mj-cs"/>
                        </a:rPr>
                        <a:t>คน (%)</a:t>
                      </a:r>
                      <a:endParaRPr lang="th-TH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cs typeface="+mj-cs"/>
                        </a:rPr>
                        <a:t> </a:t>
                      </a:r>
                      <a:r>
                        <a:rPr lang="th-TH" sz="2400" b="1" u="none" strike="noStrike" dirty="0" smtClean="0">
                          <a:effectLst/>
                          <a:cs typeface="+mj-cs"/>
                        </a:rPr>
                        <a:t>คน (%)</a:t>
                      </a:r>
                      <a:endParaRPr lang="th-TH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  <a:cs typeface="+mj-cs"/>
                        </a:rPr>
                        <a:t> </a:t>
                      </a:r>
                      <a:r>
                        <a:rPr lang="th-TH" sz="2400" b="1" u="none" strike="noStrike" dirty="0" smtClean="0">
                          <a:effectLst/>
                          <a:cs typeface="+mj-cs"/>
                        </a:rPr>
                        <a:t>คน (%)</a:t>
                      </a:r>
                      <a:endParaRPr lang="th-TH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anchor="ctr"/>
                </a:tc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 smtClean="0">
                          <a:effectLst/>
                          <a:cs typeface="+mn-cs"/>
                        </a:rPr>
                        <a:t>จำนวน</a:t>
                      </a:r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ผู้ติดเชื้อเอชไอวีที่ขึ้นทะเบียนการรักษาในปี 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+mn-cs"/>
                      </a:endParaRPr>
                    </a:p>
                  </a:txBody>
                  <a:tcPr marL="6594" marR="6594" marT="659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412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442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latin typeface="Tahoma"/>
                          <a:cs typeface="+mj-cs"/>
                        </a:rPr>
                        <a:t>451</a:t>
                      </a:r>
                    </a:p>
                  </a:txBody>
                  <a:tcPr marL="9525" marR="9525" marT="9525" marB="0" anchor="b"/>
                </a:tc>
              </a:tr>
              <a:tr h="83758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 smtClean="0">
                          <a:effectLst/>
                          <a:cs typeface="+mn-cs"/>
                        </a:rPr>
                        <a:t>ผู้</a:t>
                      </a:r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ติดเชื้อเอชไอวีที่ขึ้นทะเบียนได้รับการตรวจคัด กรองวัณโรค (รายใหม่ </a:t>
                      </a:r>
                      <a:r>
                        <a:rPr lang="en-US" sz="2400" b="1" u="none" strike="noStrike" dirty="0">
                          <a:effectLst/>
                          <a:cs typeface="+mn-cs"/>
                        </a:rPr>
                        <a:t>CXR+</a:t>
                      </a:r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ซักประวัติทุกราย รายเก่าซักประวัติ ทุกครั้งที่มารพ.) 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59348" marR="6594" marT="659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baseline="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(100%)</a:t>
                      </a:r>
                      <a:endParaRPr lang="th-TH" sz="3200" b="1" i="0" u="none" strike="noStrike" dirty="0" smtClean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(100%)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(100%)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</a:tr>
              <a:tr h="559419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 smtClean="0">
                          <a:effectLst/>
                          <a:cs typeface="+mn-cs"/>
                        </a:rPr>
                        <a:t>ผู้</a:t>
                      </a:r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ติดเชื้อ</a:t>
                      </a:r>
                      <a:r>
                        <a:rPr lang="th-TH" sz="2400" b="1" u="none" strike="noStrike" dirty="0" err="1">
                          <a:effectLst/>
                          <a:cs typeface="+mn-cs"/>
                        </a:rPr>
                        <a:t>เอช</a:t>
                      </a:r>
                      <a:r>
                        <a:rPr lang="th-TH" sz="2400" b="1" u="none" strike="noStrike" dirty="0">
                          <a:effectLst/>
                          <a:cs typeface="+mn-cs"/>
                        </a:rPr>
                        <a:t>ไอวีที่ขึ้นทะเบียนได้รับการตรวจคัด กรองวัณโรคพบป่วยวัณโรค 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59348" marR="6594" marT="659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401/412 (97.3%)</a:t>
                      </a:r>
                      <a:endParaRPr lang="th-TH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417/442 (94.3%)</a:t>
                      </a:r>
                      <a:endParaRPr lang="th-TH" b="1" dirty="0" smtClean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391/451 (86.7%)</a:t>
                      </a:r>
                      <a:endParaRPr lang="th-TH" b="1" dirty="0"/>
                    </a:p>
                  </a:txBody>
                  <a:tcPr marL="9525" marR="9525" marT="9525" marB="0" anchor="ctr"/>
                </a:tc>
              </a:tr>
              <a:tr h="559419"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3200" b="1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3200" b="1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ในเมือง">
  <a:themeElements>
    <a:clrScheme name="ในเมือง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ในเมือง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1282</TotalTime>
  <Words>1489</Words>
  <Application>Microsoft Office PowerPoint</Application>
  <PresentationFormat>นำเสนอทางหน้าจอ (4:3)</PresentationFormat>
  <Paragraphs>170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ในเมือง</vt:lpstr>
      <vt:lpstr> โรงพยาบาลทั่วไป ขนาด 250 เตียง เปิดบริการจริง 292 เตียง จังหวัดอุบลราชธานี</vt:lpstr>
      <vt:lpstr>บริบท / ภาพรวม / สภาพปัญหา</vt:lpstr>
      <vt:lpstr>บริบท / ภาพรวม / สภาพปัญหา</vt:lpstr>
      <vt:lpstr>บริการเชิงรุก </vt:lpstr>
      <vt:lpstr>บริบท / ภาพรวม / สภาพปัญหา</vt:lpstr>
      <vt:lpstr>คลินิก ยาต้านไวรัส เอชไอวี</vt:lpstr>
      <vt:lpstr>แผนภูมิการผสมผสานงานวัณโรค กับงานเอดส์</vt:lpstr>
      <vt:lpstr>การวัดผลและผลของการเปลี่ยนแปลง 3 ปีย้อนหลัง</vt:lpstr>
      <vt:lpstr>คลินิก HIV</vt:lpstr>
      <vt:lpstr>คลินิก TB</vt:lpstr>
      <vt:lpstr>คิกนิก TB/HIV</vt:lpstr>
      <vt:lpstr>วิเคราะห์ปัญหาจากข้อมูล </vt:lpstr>
      <vt:lpstr>กระบวนการพัฒนาเพื่อให้ได้มาซึ่งคุณภาพ / กิจกรรมพัฒนา</vt:lpstr>
      <vt:lpstr>กระบวนการพัฒนาเพื่อให้ได้มาซึ่งคุณภาพ / กิจกรรมพัฒนา</vt:lpstr>
      <vt:lpstr>บทเรียนที่ได้รับ</vt:lpstr>
      <vt:lpstr>ประเด็นการพัฒนาต่อเนื่อง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โรงพยาบาล</dc:title>
  <dc:creator>Akechittra Sukkul</dc:creator>
  <cp:lastModifiedBy>Windows User</cp:lastModifiedBy>
  <cp:revision>86</cp:revision>
  <dcterms:created xsi:type="dcterms:W3CDTF">2015-05-07T05:00:35Z</dcterms:created>
  <dcterms:modified xsi:type="dcterms:W3CDTF">2015-05-31T17:09:09Z</dcterms:modified>
</cp:coreProperties>
</file>