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74015-8439-44C7-9D08-3F1132A64023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43792-6215-4DAC-BC61-63F07129998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EF307-387E-4FD1-AC44-10B54FC37C3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B7285-6CE9-42D7-ACDA-E38D0F165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7285-6CE9-42D7-ACDA-E38D0F165600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2F32-2592-46B8-B314-5DF46AA59ABC}" type="datetimeFigureOut">
              <a:rPr lang="th-TH" smtClean="0"/>
              <a:pPr/>
              <a:t>29/05/58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451B-F3DD-49CF-B4CA-B6FE2F5BFB8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\Desktop\bg1\รูปภาพ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842968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cs typeface="+mj-cs"/>
              </a:rPr>
              <a:t>โรงพยาบาลนาโยง</a:t>
            </a:r>
          </a:p>
          <a:p>
            <a:pPr algn="ctr"/>
            <a:r>
              <a:rPr lang="th-TH" sz="4800" b="1" dirty="0" smtClean="0">
                <a:cs typeface="+mj-cs"/>
              </a:rPr>
              <a:t>ขนาด  60  เตียง</a:t>
            </a:r>
          </a:p>
          <a:p>
            <a:pPr algn="ctr"/>
            <a:r>
              <a:rPr lang="th-TH" sz="4800" b="1" dirty="0" smtClean="0">
                <a:cs typeface="+mj-cs"/>
              </a:rPr>
              <a:t>ที่ตั้ง  อำเภอนาโยง   จังหวัดตรัง</a:t>
            </a:r>
          </a:p>
          <a:p>
            <a:pPr algn="ctr"/>
            <a:r>
              <a:rPr lang="th-TH" sz="4800" b="1" dirty="0" smtClean="0">
                <a:cs typeface="+mj-cs"/>
              </a:rPr>
              <a:t>ชื่อผู้ติดต่อ  นาง </a:t>
            </a:r>
            <a:r>
              <a:rPr lang="th-TH" sz="4800" b="1" dirty="0" err="1" smtClean="0">
                <a:cs typeface="+mj-cs"/>
              </a:rPr>
              <a:t>อภิช</a:t>
            </a:r>
            <a:r>
              <a:rPr lang="th-TH" sz="4800" b="1" dirty="0" smtClean="0">
                <a:cs typeface="+mj-cs"/>
              </a:rPr>
              <a:t>ชา  </a:t>
            </a:r>
            <a:r>
              <a:rPr lang="th-TH" sz="4800" b="1" dirty="0" err="1" smtClean="0">
                <a:cs typeface="+mj-cs"/>
              </a:rPr>
              <a:t>ผกาวรรณ</a:t>
            </a:r>
            <a:endParaRPr lang="th-TH" sz="4800" b="1" dirty="0" smtClean="0">
              <a:cs typeface="+mj-cs"/>
            </a:endParaRPr>
          </a:p>
          <a:p>
            <a:pPr algn="ctr"/>
            <a:r>
              <a:rPr lang="th-TH" sz="4400" b="1" dirty="0" smtClean="0">
                <a:cs typeface="+mj-cs"/>
              </a:rPr>
              <a:t>พยาบาลวิชาชีพชำนาญการ ผู้ประสานงานเอดส์</a:t>
            </a:r>
          </a:p>
          <a:p>
            <a:pPr algn="r"/>
            <a:r>
              <a:rPr lang="th-TH" sz="4800" b="1" dirty="0" smtClean="0">
                <a:cs typeface="+mj-cs"/>
              </a:rPr>
              <a:t>กลุ่มงานเวชปฏิบัติครอบครัวและชุมชน </a:t>
            </a:r>
          </a:p>
          <a:p>
            <a:pPr algn="r"/>
            <a:r>
              <a:rPr lang="th-TH" sz="4800" b="1" dirty="0" smtClean="0">
                <a:cs typeface="+mj-cs"/>
              </a:rPr>
              <a:t>โทรศัพท์ 091-8231363</a:t>
            </a:r>
          </a:p>
          <a:p>
            <a:pPr algn="r"/>
            <a:r>
              <a:rPr lang="en-US" sz="4000" b="1" dirty="0" smtClean="0">
                <a:cs typeface="+mj-cs"/>
              </a:rPr>
              <a:t>E mail  suuapicha@gmail.com</a:t>
            </a:r>
            <a:endParaRPr lang="th-TH" sz="40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4348" y="214290"/>
            <a:ext cx="84296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th-TH" sz="44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ea typeface="Calibri" pitchFamily="34" charset="0"/>
              <a:cs typeface="Angsana New" pitchFamily="18" charset="-34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การพัฒนาเพื่อให้ได้มาซึ่งคุณภาพ/กิจกรรมพัฒนา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400" b="1" dirty="0" smtClean="0">
                <a:latin typeface="Arial" pitchFamily="34" charset="0"/>
                <a:cs typeface="Angsana New" pitchFamily="18" charset="-34"/>
              </a:rPr>
              <a:t>**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ฝั่งคลินิก </a:t>
            </a:r>
            <a:r>
              <a:rPr lang="en-US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HIV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**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4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-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ให้คำปรึกษาเรื่องการดูแลสุขภาพ ป้องกันติดเชื้อ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TB</a:t>
            </a:r>
            <a:r>
              <a:rPr kumimoji="0" lang="th-TH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อธิบายกินยาต้าน</a:t>
            </a:r>
            <a:r>
              <a:rPr kumimoji="0" lang="th-TH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ไวรัส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ต่อเนื่องโดยย้ำให้กินตรงเวลา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มาตามนัด ทุกครั้งที่มารับบริการ </a:t>
            </a:r>
            <a:r>
              <a:rPr kumimoji="0" lang="th-TH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เพื่ม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ความตระหนัก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- กรณีไม่มาตามนัด โทรติดตามเวลา 15.00 น.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วันคลินิก และโทรตามในวันถัดไปโดยแกนนำและ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4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เจ้าหน้าที่คลินิก</a:t>
            </a:r>
            <a:endParaRPr kumimoji="0" lang="th-TH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บทเรียนที่ได้รับ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400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400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1.การดูแลผู้ป่วย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TB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จำเป็นต้องให้คำปรึกษา</a:t>
            </a:r>
            <a:r>
              <a:rPr lang="th-TH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และ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ตรวจหาเชื้อ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HIV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ทันที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เพื่อวางแผนการรักษาที่เชื่อมโยงต่อเนื่อง ลดอัตราการตาย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2.ติดตามเรื่องสิทธิของผู้ป่วย โดยเฉพาะสิทธิประกันสังคม ถ้าไม่ตรง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ตามโรงพยาบาลที่รักษา ไม่สามารถเบิกยาต้าน</a:t>
            </a:r>
            <a:r>
              <a:rPr kumimoji="0" lang="th-TH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ไวรัส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ได้ ผู้ป่วยต้อง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จ่ายเงิน หรือต้องย้าย รพ. จึงทำให้เริ่มยาต้าน</a:t>
            </a:r>
            <a:r>
              <a:rPr kumimoji="0" lang="th-TH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ไวรัส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ช้า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 3.การประชุมเครือข่ายเพื่อรับทราบปัญหาของผู้ป่วยทุกรายเพิ่มความ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ตระหนักในการให้การดูแลผู้ป่วยที่ต้องร่วมมือกันทั้งทีม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</a:t>
            </a:r>
            <a:r>
              <a:rPr kumimoji="0" lang="th-TH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สห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วิชาชีพในโรงพยาบาล,ญาติผู้ป่วย,</a:t>
            </a:r>
            <a:r>
              <a:rPr kumimoji="0" lang="th-TH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อส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ม. </a:t>
            </a:r>
            <a:r>
              <a:rPr lang="en-US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,</a:t>
            </a:r>
            <a:r>
              <a:rPr lang="th-TH" sz="3600" b="1" dirty="0" err="1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สสอ.</a:t>
            </a:r>
            <a:r>
              <a:rPr lang="th-TH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en-US" sz="36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,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เจ้าหน้าที่ รพสต.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ทำให้การผู้ป่วยประสบความสำเร็จในการรักษา</a:t>
            </a:r>
            <a:endParaRPr kumimoji="0" lang="th-TH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1" y="0"/>
            <a:ext cx="9144001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ประเด็นการพัฒนาต่อเนื่อง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**ฝั่ง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TB**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en-US" sz="3200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1.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เพิ่มอัตราผู้ป่วยได้รับการกำกับการกินยาจากเจ้าหน้าที่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สาธารณสุข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2. อบรมอาสาสมัครสาธารณสุขประจำหมู่บ้าน เพื่อกำกับการกิน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ยาร่วมกับเจ้าหน้าที่สาธารณสุข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en-US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3.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อบรมญาติผู้ป่วยที่ดูแลให้มีความรู้เพิ่มขึ้นในการดูแลผู้ป่วย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การป้องกันตัวเอง</a:t>
            </a:r>
            <a:endParaRPr lang="th-TH" sz="4000" b="1" dirty="0"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ngsana New" pitchFamily="18" charset="-34"/>
              </a:rPr>
              <a:t>    </a:t>
            </a:r>
            <a:r>
              <a:rPr lang="th-TH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4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.ให้ทุก รพสต. จัดทำ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Dot Conner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และมีแบบฟอร์มการติดตาม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เยี่ยมบ้าน พร้อมรายงานผลการเยี่ยมทุกเดือน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                       </a:t>
            </a:r>
            <a:endParaRPr kumimoji="0" lang="en-US" sz="4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000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  1. เริ่มยาต้าน</a:t>
            </a:r>
            <a:r>
              <a:rPr kumimoji="0" lang="th-TH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ไวรัส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ในผู้ป่วย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TB/HIV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ที่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CD4 &lt; 50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ใน 2 สัปดาห์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en-US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CD 4 &gt; 50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ภายใน 2-8 สัปดาห์ถ้าผู้ป่วยไม่มีปัญหาแพ้ยา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TB,OI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2. ให้คำปรึกษาผู้ป่วยอย่างต่อเนื่อง ตั้งแต่เริ่มทราบผลการติดเชื้อ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HIV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ไปจนถึงการมารับยาตามนัดทุกครั้ง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3. ติดตามผู้ป่วยที่ขาดนัดเพื่อป้องกันการขาดยา ป้องกันการ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 เกิดโรคติดเชื้อฉวยโอกาส โดยเฉพาะวัณโรค ป้องกันดื้อยา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4. จัดกิจกรรม ตรวจ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HIV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เชิงรุก (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Mobile VCT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)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 เพื่อค้นหาผู้ติดเชื้อรายใหม่ให้เข้าสู่ระบบเร็วขึ้น 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28596" y="285728"/>
            <a:ext cx="87154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ประเด็นการพัฒนาต่อเนื่อง      ฝั่งยาต้าน</a:t>
            </a:r>
            <a:r>
              <a:rPr lang="th-TH" sz="4400" b="1" dirty="0" err="1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ไวรัส</a:t>
            </a: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เอดส์</a:t>
            </a:r>
            <a:endParaRPr lang="en-US" sz="4400" dirty="0" smtClean="0"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214290"/>
            <a:ext cx="8286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       ประเด็นการพัฒนาต่อเนื่อง</a:t>
            </a:r>
          </a:p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  คลินิกยาต้าน</a:t>
            </a:r>
            <a:r>
              <a:rPr lang="th-TH" sz="5400" b="1" dirty="0" err="1" smtClean="0">
                <a:latin typeface="Angsana New" pitchFamily="18" charset="-34"/>
                <a:cs typeface="Angsana New" pitchFamily="18" charset="-34"/>
              </a:rPr>
              <a:t>ไวรัส</a:t>
            </a: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เอดส์ และคลินิก</a:t>
            </a:r>
            <a:r>
              <a:rPr lang="en-US" sz="5400" b="1" dirty="0" smtClean="0">
                <a:latin typeface="Angsana New" pitchFamily="18" charset="-34"/>
                <a:cs typeface="Angsana New" pitchFamily="18" charset="-34"/>
              </a:rPr>
              <a:t>TB </a:t>
            </a:r>
            <a:endParaRPr lang="th-TH" sz="5400" b="1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th-TH" sz="5400" b="1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เจ้าหน้าที่ทำงานเชื่อมโยงกันประสานเป็นหนึ่งเดียว  ดูแลไปพร้อมกัน  แบบ</a:t>
            </a:r>
            <a:r>
              <a:rPr lang="th-TH" sz="5400" b="1" dirty="0" err="1" smtClean="0">
                <a:latin typeface="Angsana New" pitchFamily="18" charset="-34"/>
                <a:cs typeface="Angsana New" pitchFamily="18" charset="-34"/>
              </a:rPr>
              <a:t>บูรณา</a:t>
            </a: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การ ครอบคลุมทั้ง  4 มิติ  </a:t>
            </a:r>
          </a:p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โดย </a:t>
            </a:r>
            <a:r>
              <a:rPr lang="th-TH" sz="5400" b="1" dirty="0" err="1" smtClean="0">
                <a:latin typeface="Angsana New" pitchFamily="18" charset="-34"/>
                <a:cs typeface="Angsana New" pitchFamily="18" charset="-34"/>
              </a:rPr>
              <a:t>ทีมสห</a:t>
            </a: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วิชาชีพ</a:t>
            </a:r>
            <a:endParaRPr lang="th-TH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500042"/>
            <a:ext cx="8143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sz="10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th-TH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ขอขอบคุณทุกท่าน</a:t>
            </a:r>
            <a:endParaRPr lang="th-TH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878687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/>
              <a:t>การวัดผลและผลของการเปลี่ยนแปลง</a:t>
            </a:r>
          </a:p>
          <a:p>
            <a:pPr algn="ctr"/>
            <a:r>
              <a:rPr lang="th-TH" sz="3600" b="1" dirty="0" smtClean="0"/>
              <a:t>ฝั่ง  </a:t>
            </a:r>
            <a:r>
              <a:rPr lang="en-US" sz="3600" b="1" dirty="0" smtClean="0"/>
              <a:t>HIV</a:t>
            </a:r>
          </a:p>
          <a:p>
            <a:endParaRPr lang="en-US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285720" y="1285860"/>
          <a:ext cx="8501123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702"/>
                <a:gridCol w="1172569"/>
                <a:gridCol w="1172569"/>
                <a:gridCol w="1099283"/>
              </a:tblGrid>
              <a:tr h="1228725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รายการ</a:t>
                      </a:r>
                    </a:p>
                    <a:p>
                      <a:endParaRPr lang="th-TH" sz="3000" b="1" dirty="0">
                        <a:cs typeface="+mj-cs"/>
                      </a:endParaRPr>
                    </a:p>
                  </a:txBody>
                  <a:tcP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cs typeface="+mj-cs"/>
                        </a:rPr>
                        <a:t>ปี</a:t>
                      </a:r>
                      <a:r>
                        <a:rPr lang="th-TH" sz="2800" b="1" baseline="0" dirty="0" smtClean="0">
                          <a:cs typeface="+mj-cs"/>
                        </a:rPr>
                        <a:t> 2555</a:t>
                      </a:r>
                    </a:p>
                    <a:p>
                      <a:r>
                        <a:rPr lang="th-TH" sz="2800" b="1" baseline="0" dirty="0" smtClean="0">
                          <a:cs typeface="+mj-cs"/>
                        </a:rPr>
                        <a:t>คน(</a:t>
                      </a:r>
                      <a:r>
                        <a:rPr lang="en-US" sz="2800" b="1" baseline="0" dirty="0" smtClean="0">
                          <a:cs typeface="+mj-cs"/>
                        </a:rPr>
                        <a:t> %</a:t>
                      </a:r>
                      <a:r>
                        <a:rPr lang="th-TH" sz="2800" b="1" baseline="0" dirty="0" smtClean="0">
                          <a:cs typeface="+mj-cs"/>
                        </a:rPr>
                        <a:t> )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cs typeface="+mj-cs"/>
                        </a:rPr>
                        <a:t>ปี</a:t>
                      </a:r>
                      <a:r>
                        <a:rPr lang="th-TH" sz="2800" b="1" baseline="0" dirty="0" smtClean="0">
                          <a:cs typeface="+mj-cs"/>
                        </a:rPr>
                        <a:t> 2556</a:t>
                      </a:r>
                    </a:p>
                    <a:p>
                      <a:r>
                        <a:rPr lang="th-TH" sz="2800" b="1" baseline="0" dirty="0" smtClean="0">
                          <a:cs typeface="+mj-cs"/>
                        </a:rPr>
                        <a:t>คน(</a:t>
                      </a:r>
                      <a:r>
                        <a:rPr lang="en-US" sz="2800" b="1" baseline="0" dirty="0" smtClean="0">
                          <a:cs typeface="+mj-cs"/>
                        </a:rPr>
                        <a:t> %</a:t>
                      </a:r>
                      <a:r>
                        <a:rPr lang="th-TH" sz="2800" b="1" baseline="0" dirty="0" smtClean="0">
                          <a:cs typeface="+mj-cs"/>
                        </a:rPr>
                        <a:t> )</a:t>
                      </a:r>
                      <a:endParaRPr lang="th-TH" sz="2800" b="1" dirty="0" smtClean="0">
                        <a:cs typeface="+mj-cs"/>
                      </a:endParaRPr>
                    </a:p>
                    <a:p>
                      <a:endParaRPr lang="th-TH" sz="2800" b="1" dirty="0">
                        <a:cs typeface="+mj-cs"/>
                      </a:endParaRPr>
                    </a:p>
                  </a:txBody>
                  <a:tcP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cs typeface="+mj-cs"/>
                        </a:rPr>
                        <a:t>ปี</a:t>
                      </a:r>
                      <a:r>
                        <a:rPr lang="th-TH" sz="2800" b="1" baseline="0" dirty="0" smtClean="0">
                          <a:cs typeface="+mj-cs"/>
                        </a:rPr>
                        <a:t> 2557</a:t>
                      </a:r>
                    </a:p>
                    <a:p>
                      <a:r>
                        <a:rPr lang="th-TH" sz="2800" b="1" baseline="0" dirty="0" smtClean="0">
                          <a:cs typeface="+mj-cs"/>
                        </a:rPr>
                        <a:t>คน(</a:t>
                      </a:r>
                      <a:r>
                        <a:rPr lang="en-US" sz="2800" b="1" baseline="0" dirty="0" smtClean="0">
                          <a:cs typeface="+mj-cs"/>
                        </a:rPr>
                        <a:t> %</a:t>
                      </a:r>
                      <a:r>
                        <a:rPr lang="th-TH" sz="2800" b="1" baseline="0" dirty="0" smtClean="0">
                          <a:cs typeface="+mj-cs"/>
                        </a:rPr>
                        <a:t> )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>
                    <a:solidFill>
                      <a:srgbClr val="33CC33"/>
                    </a:solidFill>
                  </a:tcPr>
                </a:tc>
              </a:tr>
              <a:tr h="5572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 smtClean="0">
                          <a:cs typeface="+mj-cs"/>
                        </a:rPr>
                        <a:t>จำนวนผู้ติดเชื้อ</a:t>
                      </a:r>
                      <a:r>
                        <a:rPr lang="th-TH" sz="3000" b="1" dirty="0" err="1" smtClean="0">
                          <a:cs typeface="+mj-cs"/>
                        </a:rPr>
                        <a:t>เอช</a:t>
                      </a:r>
                      <a:r>
                        <a:rPr lang="th-TH" sz="3000" b="1" dirty="0" smtClean="0">
                          <a:cs typeface="+mj-cs"/>
                        </a:rPr>
                        <a:t>ไอวีที่ขึ้นทะเบียนรักษาในปี</a:t>
                      </a:r>
                    </a:p>
                    <a:p>
                      <a:endParaRPr lang="th-TH" sz="3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153</a:t>
                      </a:r>
                      <a:endParaRPr lang="th-TH" sz="3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175</a:t>
                      </a:r>
                      <a:endParaRPr lang="th-TH" sz="3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188</a:t>
                      </a:r>
                      <a:endParaRPr lang="th-TH" sz="3000" b="1" dirty="0">
                        <a:cs typeface="+mj-cs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th-TH" sz="3000" b="1" dirty="0" smtClean="0">
                          <a:cs typeface="+mj-cs"/>
                        </a:rPr>
                        <a:t>ผู้ติดเชื้อ</a:t>
                      </a:r>
                      <a:r>
                        <a:rPr lang="th-TH" sz="3000" b="1" dirty="0" err="1" smtClean="0">
                          <a:cs typeface="+mj-cs"/>
                        </a:rPr>
                        <a:t>เอช</a:t>
                      </a:r>
                      <a:r>
                        <a:rPr lang="th-TH" sz="3000" b="1" dirty="0" smtClean="0">
                          <a:cs typeface="+mj-cs"/>
                        </a:rPr>
                        <a:t>ไอวีที่ขึ้นทะเบียนได้รับการตรวจคัดกรองวัณโรค(รายใหม่</a:t>
                      </a:r>
                      <a:r>
                        <a:rPr lang="en-US" sz="3000" b="1" dirty="0" smtClean="0">
                          <a:cs typeface="+mj-cs"/>
                        </a:rPr>
                        <a:t>CXR</a:t>
                      </a:r>
                      <a:r>
                        <a:rPr lang="th-TH" sz="3000" b="1" baseline="0" dirty="0" smtClean="0">
                          <a:cs typeface="+mj-cs"/>
                        </a:rPr>
                        <a:t>ซักประวัติทุกราย รายเก่าซักประวัติทุกครั้งที่มารพ.)</a:t>
                      </a:r>
                      <a:endParaRPr lang="th-TH" sz="3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150</a:t>
                      </a:r>
                    </a:p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98</a:t>
                      </a:r>
                      <a:r>
                        <a:rPr lang="en-US" sz="2000" b="1" dirty="0" smtClean="0">
                          <a:cs typeface="+mj-cs"/>
                        </a:rPr>
                        <a:t>%</a:t>
                      </a:r>
                      <a:endParaRPr lang="th-TH" sz="2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172</a:t>
                      </a:r>
                    </a:p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98.2</a:t>
                      </a:r>
                      <a:r>
                        <a:rPr lang="en-US" sz="2000" b="1" dirty="0" smtClean="0">
                          <a:cs typeface="+mj-cs"/>
                        </a:rPr>
                        <a:t>%</a:t>
                      </a:r>
                      <a:endParaRPr lang="th-TH" sz="3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186</a:t>
                      </a:r>
                      <a:endParaRPr lang="en-US" sz="3000" b="1" dirty="0" smtClean="0">
                        <a:cs typeface="+mj-cs"/>
                      </a:endParaRPr>
                    </a:p>
                    <a:p>
                      <a:pPr algn="ctr"/>
                      <a:r>
                        <a:rPr lang="en-US" sz="2000" b="1" dirty="0" smtClean="0">
                          <a:cs typeface="+mj-cs"/>
                        </a:rPr>
                        <a:t>98.9</a:t>
                      </a:r>
                      <a:r>
                        <a:rPr lang="en-US" sz="2400" b="1" dirty="0" smtClean="0">
                          <a:cs typeface="+mj-cs"/>
                        </a:rPr>
                        <a:t>%</a:t>
                      </a:r>
                      <a:endParaRPr lang="th-TH" sz="2400" b="1" dirty="0">
                        <a:cs typeface="+mj-cs"/>
                      </a:endParaRPr>
                    </a:p>
                  </a:txBody>
                  <a:tcPr/>
                </a:tc>
              </a:tr>
              <a:tr h="845854">
                <a:tc>
                  <a:txBody>
                    <a:bodyPr/>
                    <a:lstStyle/>
                    <a:p>
                      <a:pPr marL="514350" indent="-514350">
                        <a:buAutoNum type="arabicPeriod" startAt="2"/>
                      </a:pPr>
                      <a:r>
                        <a:rPr lang="th-TH" sz="3000" b="1" dirty="0" smtClean="0">
                          <a:cs typeface="+mj-cs"/>
                        </a:rPr>
                        <a:t>ผู้ติดเชื้อ</a:t>
                      </a:r>
                      <a:r>
                        <a:rPr lang="th-TH" sz="3000" b="1" dirty="0" err="1" smtClean="0">
                          <a:cs typeface="+mj-cs"/>
                        </a:rPr>
                        <a:t>เอช</a:t>
                      </a:r>
                      <a:r>
                        <a:rPr lang="th-TH" sz="3000" b="1" dirty="0" smtClean="0">
                          <a:cs typeface="+mj-cs"/>
                        </a:rPr>
                        <a:t>ไอวีที่ขึ้นทะเบียนได้รับการตรวจ คัดกรองวัณโรค</a:t>
                      </a:r>
                      <a:r>
                        <a:rPr lang="en-US" sz="3000" b="1" dirty="0" smtClean="0">
                          <a:cs typeface="+mj-cs"/>
                        </a:rPr>
                        <a:t> </a:t>
                      </a:r>
                      <a:r>
                        <a:rPr lang="th-TH" sz="3000" b="1" dirty="0" smtClean="0">
                          <a:cs typeface="+mj-cs"/>
                        </a:rPr>
                        <a:t>พบป่วยเป็นวัณโรค</a:t>
                      </a:r>
                      <a:endParaRPr lang="th-TH" sz="3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2</a:t>
                      </a:r>
                      <a:endParaRPr lang="en-US" sz="3000" b="1" dirty="0" smtClean="0">
                        <a:cs typeface="+mj-cs"/>
                      </a:endParaRPr>
                    </a:p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(1.3</a:t>
                      </a:r>
                      <a:r>
                        <a:rPr lang="en-US" sz="2400" b="1" dirty="0" smtClean="0">
                          <a:cs typeface="+mj-cs"/>
                        </a:rPr>
                        <a:t>%</a:t>
                      </a:r>
                      <a:r>
                        <a:rPr lang="th-TH" sz="3000" b="1" dirty="0" smtClean="0">
                          <a:cs typeface="+mj-cs"/>
                        </a:rPr>
                        <a:t>)</a:t>
                      </a:r>
                      <a:endParaRPr lang="th-TH" sz="3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3</a:t>
                      </a:r>
                      <a:endParaRPr lang="en-US" sz="3000" b="1" dirty="0" smtClean="0">
                        <a:cs typeface="+mj-cs"/>
                      </a:endParaRPr>
                    </a:p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(1.74</a:t>
                      </a:r>
                      <a:r>
                        <a:rPr lang="en-US" sz="2400" b="1" dirty="0" smtClean="0">
                          <a:cs typeface="+mj-cs"/>
                        </a:rPr>
                        <a:t>%</a:t>
                      </a:r>
                      <a:r>
                        <a:rPr lang="th-TH" sz="3200" b="1" dirty="0" smtClean="0">
                          <a:cs typeface="+mj-cs"/>
                        </a:rPr>
                        <a:t>)</a:t>
                      </a:r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0</a:t>
                      </a:r>
                    </a:p>
                    <a:p>
                      <a:pPr algn="ctr"/>
                      <a:r>
                        <a:rPr lang="th-TH" sz="3000" b="1" dirty="0" smtClean="0">
                          <a:cs typeface="+mj-cs"/>
                        </a:rPr>
                        <a:t>(0</a:t>
                      </a:r>
                      <a:r>
                        <a:rPr lang="en-US" sz="2400" b="1" dirty="0" smtClean="0">
                          <a:cs typeface="+mj-cs"/>
                        </a:rPr>
                        <a:t>%</a:t>
                      </a:r>
                      <a:r>
                        <a:rPr lang="th-TH" sz="3200" b="1" dirty="0" smtClean="0">
                          <a:cs typeface="+mj-cs"/>
                        </a:rPr>
                        <a:t>)</a:t>
                      </a:r>
                      <a:endParaRPr lang="th-TH" sz="3600" b="1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0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/>
              <a:t>การวัดผลและผลของการเปลี่ยนแปลง </a:t>
            </a:r>
            <a:r>
              <a:rPr lang="th-TH" sz="3600" b="1" dirty="0" smtClean="0"/>
              <a:t>ฝั่ง  </a:t>
            </a:r>
            <a:r>
              <a:rPr lang="en-US" sz="3600" b="1" dirty="0" smtClean="0"/>
              <a:t>TB</a:t>
            </a:r>
          </a:p>
          <a:p>
            <a:pPr algn="ctr"/>
            <a:endParaRPr lang="en-US" sz="3600" b="1" dirty="0" smtClean="0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357157" y="714357"/>
          <a:ext cx="8572531" cy="636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153"/>
                <a:gridCol w="1115126"/>
                <a:gridCol w="1115126"/>
                <a:gridCol w="1115126"/>
              </a:tblGrid>
              <a:tr h="1034976"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ปี</a:t>
                      </a:r>
                      <a:r>
                        <a:rPr lang="th-TH" sz="2800" baseline="0" dirty="0" smtClean="0"/>
                        <a:t> 2555</a:t>
                      </a:r>
                    </a:p>
                    <a:p>
                      <a:r>
                        <a:rPr lang="th-TH" sz="2800" baseline="0" dirty="0" smtClean="0"/>
                        <a:t>คน(</a:t>
                      </a:r>
                      <a:r>
                        <a:rPr lang="en-US" sz="2800" baseline="0" dirty="0" smtClean="0"/>
                        <a:t> %</a:t>
                      </a:r>
                      <a:r>
                        <a:rPr lang="th-TH" sz="2800" baseline="0" dirty="0" smtClean="0"/>
                        <a:t> 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ปี</a:t>
                      </a:r>
                      <a:r>
                        <a:rPr lang="th-TH" sz="2800" baseline="0" dirty="0" smtClean="0"/>
                        <a:t> 2556</a:t>
                      </a:r>
                    </a:p>
                    <a:p>
                      <a:r>
                        <a:rPr lang="th-TH" sz="2800" baseline="0" dirty="0" smtClean="0"/>
                        <a:t>คน(</a:t>
                      </a:r>
                      <a:r>
                        <a:rPr lang="en-US" sz="2800" baseline="0" dirty="0" smtClean="0"/>
                        <a:t> %</a:t>
                      </a:r>
                      <a:r>
                        <a:rPr lang="th-TH" sz="2800" baseline="0" dirty="0" smtClean="0"/>
                        <a:t> )</a:t>
                      </a:r>
                      <a:endParaRPr lang="th-TH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ปี</a:t>
                      </a:r>
                      <a:r>
                        <a:rPr lang="th-TH" sz="2800" baseline="0" dirty="0" smtClean="0"/>
                        <a:t> 2557</a:t>
                      </a:r>
                    </a:p>
                    <a:p>
                      <a:r>
                        <a:rPr lang="th-TH" sz="2800" baseline="0" dirty="0" smtClean="0"/>
                        <a:t>คน(</a:t>
                      </a:r>
                      <a:r>
                        <a:rPr lang="en-US" sz="2800" baseline="0" dirty="0" smtClean="0"/>
                        <a:t> %</a:t>
                      </a:r>
                      <a:r>
                        <a:rPr lang="th-TH" sz="2800" baseline="0" dirty="0" smtClean="0"/>
                        <a:t> )</a:t>
                      </a:r>
                      <a:endParaRPr lang="th-TH" sz="2800" dirty="0"/>
                    </a:p>
                  </a:txBody>
                  <a:tcPr/>
                </a:tc>
              </a:tr>
              <a:tr h="1608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cs typeface="+mj-cs"/>
                        </a:rPr>
                        <a:t>จำนวนผู้ป่วยวัณโรคที่ขึ้นทะเบียน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cs typeface="+mj-cs"/>
                        </a:rPr>
                        <a:t>รักษาในปี</a:t>
                      </a:r>
                    </a:p>
                    <a:p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cs typeface="+mj-cs"/>
                        </a:rPr>
                        <a:t>50</a:t>
                      </a:r>
                      <a:endParaRPr lang="th-TH" sz="44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cs typeface="+mj-cs"/>
                        </a:rPr>
                        <a:t>40</a:t>
                      </a:r>
                      <a:endParaRPr lang="th-TH" sz="44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cs typeface="+mj-cs"/>
                        </a:rPr>
                        <a:t>25</a:t>
                      </a:r>
                      <a:endParaRPr lang="th-TH" sz="4400" b="1" dirty="0">
                        <a:cs typeface="+mj-cs"/>
                      </a:endParaRPr>
                    </a:p>
                  </a:txBody>
                  <a:tcPr/>
                </a:tc>
              </a:tr>
              <a:tr h="1608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cs typeface="+mj-cs"/>
                        </a:rPr>
                        <a:t>จำนวนผู้ป่วยวัณโรคที่ขึ้นทะเบียนรักษาในปีได้รับการตรวจเลือดคัดกรอง</a:t>
                      </a:r>
                      <a:r>
                        <a:rPr lang="th-TH" sz="3200" b="1" dirty="0" err="1" smtClean="0">
                          <a:cs typeface="+mj-cs"/>
                        </a:rPr>
                        <a:t>เอช</a:t>
                      </a:r>
                      <a:r>
                        <a:rPr lang="th-TH" sz="3200" b="1" dirty="0" smtClean="0">
                          <a:cs typeface="+mj-cs"/>
                        </a:rPr>
                        <a:t>ไอวี</a:t>
                      </a:r>
                    </a:p>
                    <a:p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cs typeface="+mj-cs"/>
                        </a:rPr>
                        <a:t>50</a:t>
                      </a:r>
                      <a:endParaRPr lang="th-TH" sz="44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cs typeface="+mj-cs"/>
                        </a:rPr>
                        <a:t>40</a:t>
                      </a:r>
                      <a:endParaRPr lang="th-TH" sz="44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cs typeface="+mj-cs"/>
                        </a:rPr>
                        <a:t>25</a:t>
                      </a:r>
                      <a:endParaRPr lang="th-TH" sz="4400" b="1" dirty="0">
                        <a:cs typeface="+mj-cs"/>
                      </a:endParaRPr>
                    </a:p>
                  </a:txBody>
                  <a:tcPr/>
                </a:tc>
              </a:tr>
              <a:tr h="2113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cs typeface="+mj-cs"/>
                        </a:rPr>
                        <a:t>จำนวนผู้ป่วยวัณโรคที่ขึ้นทะเบียนรักษาพบผลเลือด</a:t>
                      </a:r>
                      <a:r>
                        <a:rPr lang="th-TH" sz="3200" b="1" dirty="0" err="1" smtClean="0">
                          <a:cs typeface="+mj-cs"/>
                        </a:rPr>
                        <a:t>เอช</a:t>
                      </a:r>
                      <a:r>
                        <a:rPr lang="th-TH" sz="3200" b="1" dirty="0" smtClean="0">
                          <a:cs typeface="+mj-cs"/>
                        </a:rPr>
                        <a:t>ไอวี</a:t>
                      </a:r>
                      <a:r>
                        <a:rPr lang="en-US" sz="3200" b="1" dirty="0" smtClean="0">
                          <a:cs typeface="+mj-cs"/>
                        </a:rPr>
                        <a:t> positive</a:t>
                      </a:r>
                      <a:r>
                        <a:rPr lang="th-TH" sz="3200" b="1" dirty="0" smtClean="0">
                          <a:cs typeface="+mj-cs"/>
                        </a:rPr>
                        <a:t>(คิดร้อยละต่อผู้ป่วยทั้งหมด)</a:t>
                      </a:r>
                    </a:p>
                    <a:p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cs typeface="+mj-cs"/>
                        </a:rPr>
                        <a:t>8</a:t>
                      </a:r>
                      <a:endParaRPr lang="en-US" sz="4000" dirty="0" smtClean="0">
                        <a:cs typeface="+mj-cs"/>
                      </a:endParaRPr>
                    </a:p>
                    <a:p>
                      <a:pPr algn="ctr"/>
                      <a:r>
                        <a:rPr lang="th-TH" sz="4000" dirty="0" smtClean="0">
                          <a:cs typeface="+mj-cs"/>
                        </a:rPr>
                        <a:t>(16</a:t>
                      </a:r>
                      <a:r>
                        <a:rPr lang="en-US" sz="2400" dirty="0" smtClean="0">
                          <a:cs typeface="+mj-cs"/>
                        </a:rPr>
                        <a:t>%</a:t>
                      </a:r>
                      <a:r>
                        <a:rPr lang="th-TH" sz="4000" dirty="0" smtClean="0">
                          <a:cs typeface="+mj-cs"/>
                        </a:rPr>
                        <a:t>)</a:t>
                      </a:r>
                      <a:endParaRPr lang="th-TH" sz="4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cs typeface="+mj-cs"/>
                        </a:rPr>
                        <a:t>1</a:t>
                      </a:r>
                      <a:endParaRPr lang="en-US" sz="4000" dirty="0" smtClean="0">
                        <a:cs typeface="+mj-cs"/>
                      </a:endParaRPr>
                    </a:p>
                    <a:p>
                      <a:pPr algn="ctr"/>
                      <a:r>
                        <a:rPr lang="th-TH" sz="4000" dirty="0" smtClean="0">
                          <a:cs typeface="+mj-cs"/>
                        </a:rPr>
                        <a:t>(2.5</a:t>
                      </a:r>
                      <a:r>
                        <a:rPr lang="en-US" sz="2800" dirty="0" smtClean="0">
                          <a:cs typeface="+mj-cs"/>
                        </a:rPr>
                        <a:t>%</a:t>
                      </a:r>
                      <a:r>
                        <a:rPr lang="th-TH" sz="4000" dirty="0" smtClean="0">
                          <a:cs typeface="+mj-cs"/>
                        </a:rPr>
                        <a:t>)</a:t>
                      </a:r>
                      <a:endParaRPr lang="th-TH" sz="4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cs typeface="+mj-cs"/>
                        </a:rPr>
                        <a:t>1</a:t>
                      </a:r>
                      <a:endParaRPr lang="en-US" sz="4000" dirty="0" smtClean="0">
                        <a:cs typeface="+mj-cs"/>
                      </a:endParaRPr>
                    </a:p>
                    <a:p>
                      <a:pPr algn="ctr"/>
                      <a:r>
                        <a:rPr lang="th-TH" sz="4000" dirty="0" smtClean="0">
                          <a:cs typeface="+mj-cs"/>
                        </a:rPr>
                        <a:t>(4</a:t>
                      </a:r>
                      <a:r>
                        <a:rPr lang="en-US" sz="2400" dirty="0" smtClean="0">
                          <a:cs typeface="+mj-cs"/>
                        </a:rPr>
                        <a:t>%</a:t>
                      </a:r>
                      <a:r>
                        <a:rPr lang="th-TH" sz="4000" dirty="0" smtClean="0">
                          <a:cs typeface="+mj-cs"/>
                        </a:rPr>
                        <a:t>)</a:t>
                      </a:r>
                      <a:endParaRPr lang="th-TH" sz="40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cs typeface="+mj-cs"/>
              </a:rPr>
              <a:t>TB/HIV</a:t>
            </a:r>
          </a:p>
          <a:p>
            <a:endParaRPr lang="th-TH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214282" y="928670"/>
          <a:ext cx="8786876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  <a:gridCol w="1143008"/>
                <a:gridCol w="1000132"/>
                <a:gridCol w="1071572"/>
              </a:tblGrid>
              <a:tr h="867461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cs typeface="+mj-cs"/>
                        </a:rPr>
                        <a:t>รายการ</a:t>
                      </a:r>
                      <a:endParaRPr lang="th-TH" sz="44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cs typeface="+mj-cs"/>
                        </a:rPr>
                        <a:t>ปี</a:t>
                      </a:r>
                      <a:r>
                        <a:rPr lang="th-TH" sz="2800" b="1" baseline="0" dirty="0" smtClean="0">
                          <a:cs typeface="+mj-cs"/>
                        </a:rPr>
                        <a:t> 2555</a:t>
                      </a:r>
                    </a:p>
                    <a:p>
                      <a:r>
                        <a:rPr lang="th-TH" sz="2800" b="1" baseline="0" dirty="0" smtClean="0">
                          <a:cs typeface="+mj-cs"/>
                        </a:rPr>
                        <a:t>คน(</a:t>
                      </a:r>
                      <a:r>
                        <a:rPr lang="en-US" sz="2800" b="1" baseline="0" dirty="0" smtClean="0">
                          <a:cs typeface="+mj-cs"/>
                        </a:rPr>
                        <a:t> </a:t>
                      </a:r>
                      <a:r>
                        <a:rPr lang="en-US" sz="1800" b="1" baseline="0" dirty="0" smtClean="0">
                          <a:cs typeface="+mj-cs"/>
                        </a:rPr>
                        <a:t>%</a:t>
                      </a:r>
                      <a:r>
                        <a:rPr lang="th-TH" sz="2800" b="1" baseline="0" dirty="0" smtClean="0">
                          <a:cs typeface="+mj-cs"/>
                        </a:rPr>
                        <a:t> )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cs typeface="+mj-cs"/>
                        </a:rPr>
                        <a:t>ปี</a:t>
                      </a:r>
                      <a:r>
                        <a:rPr lang="th-TH" sz="2800" b="1" baseline="0" dirty="0" smtClean="0">
                          <a:cs typeface="+mj-cs"/>
                        </a:rPr>
                        <a:t> 2556</a:t>
                      </a:r>
                    </a:p>
                    <a:p>
                      <a:r>
                        <a:rPr lang="th-TH" sz="2800" b="1" baseline="0" dirty="0" smtClean="0">
                          <a:cs typeface="+mj-cs"/>
                        </a:rPr>
                        <a:t>คน(</a:t>
                      </a:r>
                      <a:r>
                        <a:rPr lang="en-US" sz="2800" b="1" baseline="0" dirty="0" smtClean="0">
                          <a:cs typeface="+mj-cs"/>
                        </a:rPr>
                        <a:t> </a:t>
                      </a:r>
                      <a:r>
                        <a:rPr lang="en-US" sz="1800" b="1" baseline="0" dirty="0" smtClean="0">
                          <a:cs typeface="+mj-cs"/>
                        </a:rPr>
                        <a:t>%</a:t>
                      </a:r>
                      <a:r>
                        <a:rPr lang="th-TH" sz="2800" b="1" baseline="0" dirty="0" smtClean="0">
                          <a:cs typeface="+mj-cs"/>
                        </a:rPr>
                        <a:t> )</a:t>
                      </a:r>
                      <a:endParaRPr lang="th-TH" sz="2800" b="1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cs typeface="+mj-cs"/>
                        </a:rPr>
                        <a:t>ปี</a:t>
                      </a:r>
                      <a:r>
                        <a:rPr lang="th-TH" sz="2800" b="1" baseline="0" dirty="0" smtClean="0">
                          <a:cs typeface="+mj-cs"/>
                        </a:rPr>
                        <a:t> 2557</a:t>
                      </a:r>
                    </a:p>
                    <a:p>
                      <a:r>
                        <a:rPr lang="th-TH" sz="2800" b="1" baseline="0" dirty="0" smtClean="0">
                          <a:cs typeface="+mj-cs"/>
                        </a:rPr>
                        <a:t>คน(</a:t>
                      </a:r>
                      <a:r>
                        <a:rPr lang="en-US" sz="2800" b="1" baseline="0" dirty="0" smtClean="0">
                          <a:cs typeface="+mj-cs"/>
                        </a:rPr>
                        <a:t> </a:t>
                      </a:r>
                      <a:r>
                        <a:rPr lang="en-US" sz="2000" b="1" baseline="0" dirty="0" smtClean="0">
                          <a:cs typeface="+mj-cs"/>
                        </a:rPr>
                        <a:t>%</a:t>
                      </a:r>
                      <a:r>
                        <a:rPr lang="th-TH" sz="2800" b="1" baseline="0" dirty="0" smtClean="0">
                          <a:cs typeface="+mj-cs"/>
                        </a:rPr>
                        <a:t> )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/>
                </a:tc>
              </a:tr>
              <a:tr h="867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จำนวนผู้ป่วยวัณโรคที่ขึ้นทะเบียนรักษาพบผลเลือด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เอช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ไอวี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ได้รับการตรวจ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CD4 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(คิดร้อยละต่อผู้ป่วย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HIV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possitive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)</a:t>
                      </a:r>
                      <a:endParaRPr lang="th-TH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endParaRPr lang="th-TH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7</a:t>
                      </a:r>
                    </a:p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87.5%</a:t>
                      </a:r>
                      <a:endParaRPr lang="th-TH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</a:t>
                      </a:r>
                    </a:p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100%</a:t>
                      </a:r>
                      <a:endParaRPr lang="th-TH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</a:t>
                      </a:r>
                    </a:p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100%</a:t>
                      </a:r>
                      <a:endParaRPr lang="th-TH" b="1" dirty="0">
                        <a:cs typeface="+mj-cs"/>
                      </a:endParaRPr>
                    </a:p>
                  </a:txBody>
                  <a:tcPr/>
                </a:tc>
              </a:tr>
              <a:tr h="867461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จำนวนผู้ป่วยวัณโรคและ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เอช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ไอวีได้รับยาต้าน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ไวรัส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ตามเกณฑ์การรักษา(คิดต่อจำนวนผู้ป่วย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เอช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ไอวี)</a:t>
                      </a:r>
                      <a:endParaRPr lang="th-TH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cs typeface="+mj-cs"/>
                        </a:rPr>
                        <a:t>6</a:t>
                      </a:r>
                    </a:p>
                    <a:p>
                      <a:pPr algn="ctr"/>
                      <a:r>
                        <a:rPr lang="th-TH" sz="3600" b="1" dirty="0" smtClean="0">
                          <a:cs typeface="+mj-cs"/>
                        </a:rPr>
                        <a:t>75</a:t>
                      </a:r>
                      <a:r>
                        <a:rPr lang="en-US" sz="3200" b="1" dirty="0" smtClean="0">
                          <a:cs typeface="+mj-cs"/>
                        </a:rPr>
                        <a:t>%</a:t>
                      </a:r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</a:t>
                      </a:r>
                    </a:p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100%</a:t>
                      </a:r>
                      <a:endParaRPr lang="th-TH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</a:t>
                      </a:r>
                    </a:p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100%</a:t>
                      </a:r>
                      <a:endParaRPr lang="th-TH" b="1" dirty="0">
                        <a:cs typeface="+mj-cs"/>
                      </a:endParaRPr>
                    </a:p>
                  </a:txBody>
                  <a:tcPr/>
                </a:tc>
              </a:tr>
              <a:tr h="867461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จำนวนผู้ป่วยวัณโรคและ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เอช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ไอวีได้รับยาป้องกันโรคแทรกซ้อนตามแผนการรักษาตามเกณฑ์การ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รักษ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(คิดต่อผู้ป่วยตามเกณฑ์ที่จะต้องรับยา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OI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)</a:t>
                      </a:r>
                      <a:endParaRPr lang="th-TH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7</a:t>
                      </a:r>
                    </a:p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87.5%</a:t>
                      </a:r>
                      <a:endParaRPr lang="th-TH" b="1" dirty="0" smtClean="0">
                        <a:cs typeface="+mj-cs"/>
                      </a:endParaRPr>
                    </a:p>
                    <a:p>
                      <a:pPr algn="ctr"/>
                      <a:endParaRPr lang="th-TH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</a:t>
                      </a:r>
                    </a:p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100%</a:t>
                      </a:r>
                      <a:endParaRPr lang="th-TH" b="1" dirty="0" smtClean="0">
                        <a:cs typeface="+mj-cs"/>
                      </a:endParaRPr>
                    </a:p>
                    <a:p>
                      <a:pPr algn="ctr"/>
                      <a:endParaRPr lang="th-TH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0</a:t>
                      </a:r>
                    </a:p>
                    <a:p>
                      <a:pPr algn="ctr"/>
                      <a:r>
                        <a:rPr lang="en-US" b="1" dirty="0" smtClean="0">
                          <a:cs typeface="+mj-cs"/>
                        </a:rPr>
                        <a:t>100%</a:t>
                      </a:r>
                      <a:endParaRPr lang="th-TH" b="1" dirty="0" smtClean="0">
                        <a:cs typeface="+mj-cs"/>
                      </a:endParaRPr>
                    </a:p>
                    <a:p>
                      <a:pPr algn="ctr"/>
                      <a:endParaRPr lang="th-TH" b="1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0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TB/HIV</a:t>
            </a:r>
          </a:p>
          <a:p>
            <a:endParaRPr lang="th-TH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428564" y="642918"/>
          <a:ext cx="8715436" cy="6205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0"/>
                <a:gridCol w="1000132"/>
                <a:gridCol w="1000132"/>
                <a:gridCol w="1000132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cs typeface="+mj-cs"/>
                        </a:rPr>
                        <a:t>รายการ</a:t>
                      </a:r>
                      <a:endParaRPr lang="th-TH" sz="44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cs typeface="+mj-cs"/>
                        </a:rPr>
                        <a:t>ปี</a:t>
                      </a:r>
                      <a:r>
                        <a:rPr lang="th-TH" sz="2800" b="1" baseline="0" dirty="0" smtClean="0">
                          <a:cs typeface="+mj-cs"/>
                        </a:rPr>
                        <a:t> 2555</a:t>
                      </a:r>
                    </a:p>
                    <a:p>
                      <a:r>
                        <a:rPr lang="th-TH" sz="2800" b="1" baseline="0" dirty="0" smtClean="0">
                          <a:cs typeface="+mj-cs"/>
                        </a:rPr>
                        <a:t>คน(</a:t>
                      </a:r>
                      <a:r>
                        <a:rPr lang="en-US" sz="2800" b="1" baseline="0" dirty="0" smtClean="0">
                          <a:cs typeface="+mj-cs"/>
                        </a:rPr>
                        <a:t> </a:t>
                      </a:r>
                      <a:r>
                        <a:rPr lang="en-US" sz="1800" b="1" baseline="0" dirty="0" smtClean="0">
                          <a:cs typeface="+mj-cs"/>
                        </a:rPr>
                        <a:t>%</a:t>
                      </a:r>
                      <a:r>
                        <a:rPr lang="th-TH" sz="2800" b="1" baseline="0" dirty="0" smtClean="0">
                          <a:cs typeface="+mj-cs"/>
                        </a:rPr>
                        <a:t> )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cs typeface="+mj-cs"/>
                        </a:rPr>
                        <a:t>ปี</a:t>
                      </a:r>
                      <a:r>
                        <a:rPr lang="th-TH" sz="2800" b="1" baseline="0" dirty="0" smtClean="0">
                          <a:cs typeface="+mj-cs"/>
                        </a:rPr>
                        <a:t> 2556</a:t>
                      </a:r>
                    </a:p>
                    <a:p>
                      <a:r>
                        <a:rPr lang="th-TH" sz="2800" b="1" baseline="0" dirty="0" smtClean="0">
                          <a:cs typeface="+mj-cs"/>
                        </a:rPr>
                        <a:t>คน(</a:t>
                      </a:r>
                      <a:r>
                        <a:rPr lang="en-US" sz="2800" b="1" baseline="0" dirty="0" smtClean="0">
                          <a:cs typeface="+mj-cs"/>
                        </a:rPr>
                        <a:t> </a:t>
                      </a:r>
                      <a:r>
                        <a:rPr lang="en-US" sz="1800" b="1" baseline="0" dirty="0" smtClean="0">
                          <a:cs typeface="+mj-cs"/>
                        </a:rPr>
                        <a:t>%</a:t>
                      </a:r>
                      <a:r>
                        <a:rPr lang="th-TH" sz="2800" b="1" baseline="0" dirty="0" smtClean="0">
                          <a:cs typeface="+mj-cs"/>
                        </a:rPr>
                        <a:t> )</a:t>
                      </a:r>
                      <a:endParaRPr lang="th-TH" sz="2800" b="1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cs typeface="+mj-cs"/>
                        </a:rPr>
                        <a:t>ปี</a:t>
                      </a:r>
                      <a:r>
                        <a:rPr lang="th-TH" sz="2800" b="1" baseline="0" dirty="0" smtClean="0">
                          <a:cs typeface="+mj-cs"/>
                        </a:rPr>
                        <a:t> 2557</a:t>
                      </a:r>
                    </a:p>
                    <a:p>
                      <a:r>
                        <a:rPr lang="th-TH" sz="2800" b="1" baseline="0" dirty="0" smtClean="0">
                          <a:cs typeface="+mj-cs"/>
                        </a:rPr>
                        <a:t>คน(</a:t>
                      </a:r>
                      <a:r>
                        <a:rPr lang="en-US" sz="2800" b="1" baseline="0" dirty="0" smtClean="0">
                          <a:cs typeface="+mj-cs"/>
                        </a:rPr>
                        <a:t> </a:t>
                      </a:r>
                      <a:r>
                        <a:rPr lang="en-US" sz="2000" b="1" baseline="0" dirty="0" smtClean="0">
                          <a:cs typeface="+mj-cs"/>
                        </a:rPr>
                        <a:t>%</a:t>
                      </a:r>
                      <a:r>
                        <a:rPr lang="th-TH" sz="2800" b="1" baseline="0" dirty="0" smtClean="0">
                          <a:cs typeface="+mj-cs"/>
                        </a:rPr>
                        <a:t>)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/>
                </a:tc>
              </a:tr>
              <a:tr h="1500199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จำนวนผู้ป่วยวัณโรคและ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เอช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ไอวีได้รับยาต้าน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ไวรัส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ภายใน2-8อาทิตย์ตามเกณฑ์ประเทศ(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CD4&lt;50 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ภายใน2สัปดาห์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CD4&gt;50 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ภายใน2-8สัปดาห์)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cs typeface="+mj-cs"/>
                        </a:rPr>
                        <a:t>3</a:t>
                      </a:r>
                    </a:p>
                    <a:p>
                      <a:pPr algn="ctr"/>
                      <a:r>
                        <a:rPr lang="th-TH" sz="2800" b="1" dirty="0" smtClean="0">
                          <a:cs typeface="+mj-cs"/>
                        </a:rPr>
                        <a:t>37.5</a:t>
                      </a:r>
                      <a:r>
                        <a:rPr lang="en-US" sz="2000" b="1" dirty="0" smtClean="0">
                          <a:cs typeface="+mj-cs"/>
                        </a:rPr>
                        <a:t>%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0</a:t>
                      </a:r>
                    </a:p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0%</a:t>
                      </a:r>
                      <a:endParaRPr lang="th-TH" sz="24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0</a:t>
                      </a:r>
                    </a:p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0%</a:t>
                      </a:r>
                      <a:endParaRPr lang="th-TH" sz="2400" b="1" dirty="0">
                        <a:cs typeface="+mj-cs"/>
                      </a:endParaRPr>
                    </a:p>
                  </a:txBody>
                  <a:tcPr/>
                </a:tc>
              </a:tr>
              <a:tr h="857254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จำนวนผู้ป่วยวัณโรคและ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เอช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ไอวีเสียชีวิตในปีที่ประเมิน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cs typeface="+mj-cs"/>
                        </a:rPr>
                        <a:t>2</a:t>
                      </a:r>
                    </a:p>
                    <a:p>
                      <a:pPr algn="ctr"/>
                      <a:r>
                        <a:rPr lang="th-TH" sz="3200" b="1" dirty="0" smtClean="0">
                          <a:cs typeface="+mj-cs"/>
                        </a:rPr>
                        <a:t>25</a:t>
                      </a:r>
                      <a:r>
                        <a:rPr lang="en-US" sz="2400" b="1" dirty="0" smtClean="0">
                          <a:cs typeface="+mj-cs"/>
                        </a:rPr>
                        <a:t>%</a:t>
                      </a:r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0</a:t>
                      </a:r>
                    </a:p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0%</a:t>
                      </a:r>
                    </a:p>
                    <a:p>
                      <a:pPr algn="ctr"/>
                      <a:endParaRPr lang="th-TH" sz="24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0</a:t>
                      </a:r>
                    </a:p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0%</a:t>
                      </a:r>
                    </a:p>
                    <a:p>
                      <a:pPr algn="ctr"/>
                      <a:endParaRPr lang="th-TH" sz="2400" b="1" dirty="0">
                        <a:cs typeface="+mj-cs"/>
                      </a:endParaRPr>
                    </a:p>
                  </a:txBody>
                  <a:tcPr/>
                </a:tc>
              </a:tr>
              <a:tr h="842977">
                <a:tc>
                  <a:txBody>
                    <a:bodyPr/>
                    <a:lstStyle/>
                    <a:p>
                      <a:r>
                        <a:rPr lang="th-TH" sz="2800" b="1" dirty="0" err="1" smtClean="0">
                          <a:cs typeface="+mj-cs"/>
                        </a:rPr>
                        <a:t>ค่ามัธย</a:t>
                      </a:r>
                      <a:r>
                        <a:rPr lang="th-TH" sz="2800" b="1" dirty="0" smtClean="0">
                          <a:cs typeface="+mj-cs"/>
                        </a:rPr>
                        <a:t>ฐานระยะเวลาในการเริ่มยาต้าน</a:t>
                      </a:r>
                      <a:r>
                        <a:rPr lang="th-TH" sz="2800" b="1" dirty="0" err="1" smtClean="0">
                          <a:cs typeface="+mj-cs"/>
                        </a:rPr>
                        <a:t>ไวรัส</a:t>
                      </a:r>
                      <a:r>
                        <a:rPr lang="th-TH" sz="2800" b="1" baseline="0" dirty="0" smtClean="0">
                          <a:cs typeface="+mj-cs"/>
                        </a:rPr>
                        <a:t> </a:t>
                      </a:r>
                      <a:r>
                        <a:rPr lang="en-US" sz="2000" b="1" baseline="0" dirty="0" smtClean="0">
                          <a:cs typeface="+mj-cs"/>
                        </a:rPr>
                        <a:t>Median time </a:t>
                      </a:r>
                      <a:r>
                        <a:rPr lang="th-TH" sz="2800" b="1" baseline="0" dirty="0" smtClean="0">
                          <a:cs typeface="+mj-cs"/>
                        </a:rPr>
                        <a:t>(วัน)</a:t>
                      </a:r>
                      <a:r>
                        <a:rPr lang="en-US" sz="2800" b="1" baseline="0" dirty="0" smtClean="0">
                          <a:cs typeface="+mj-cs"/>
                        </a:rPr>
                        <a:t> 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cs typeface="+mj-cs"/>
                        </a:rPr>
                        <a:t>49</a:t>
                      </a:r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cs typeface="+mj-cs"/>
                        </a:rPr>
                        <a:t>81</a:t>
                      </a:r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cs typeface="+mj-cs"/>
                        </a:rPr>
                        <a:t>94</a:t>
                      </a:r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</a:tr>
              <a:tr h="1500199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cs typeface="+mj-cs"/>
                        </a:rPr>
                        <a:t>Median CD</a:t>
                      </a:r>
                      <a:r>
                        <a:rPr lang="th-TH" sz="2800" b="1" baseline="0" dirty="0" smtClean="0">
                          <a:cs typeface="+mj-cs"/>
                        </a:rPr>
                        <a:t>4ของ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ผู้ป่วยวัณโรคและ</a:t>
                      </a:r>
                      <a:r>
                        <a:rPr lang="th-TH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เอช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ไอวี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cs typeface="+mj-cs"/>
                        </a:rPr>
                        <a:t>93</a:t>
                      </a:r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cs typeface="+mj-cs"/>
                        </a:rPr>
                        <a:t>300</a:t>
                      </a:r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cs typeface="+mj-cs"/>
                        </a:rPr>
                        <a:t>230</a:t>
                      </a:r>
                      <a:endParaRPr lang="th-TH" sz="3200" b="1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0"/>
            <a:ext cx="885828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บริบท  / ภาพรวม  /  สภาพปัญหา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โรงพยาบาลนาโยงมีผู้ป่วย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HIV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710  คนต่อแสนประชากร มากเป็น   อันดับสองเท่ากับรพ.จังหวัด</a:t>
            </a:r>
          </a:p>
          <a:p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**ปี2555มีผู้ป่วย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HIV/TB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10 คนคิดเป็น 20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%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ของผู้ป่วย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TB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ทั้งหมดหลังจากพัฒนา ผู้ป่วยปี 2556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,2557,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ลดลงเป็น 4คน 10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%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และ 1 คน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4%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**พื้น</a:t>
            </a:r>
            <a:r>
              <a:rPr lang="th-TH" sz="3600" b="1" dirty="0" err="1" smtClean="0">
                <a:latin typeface="Angsana New" pitchFamily="18" charset="-34"/>
                <a:cs typeface="Angsana New" pitchFamily="18" charset="-34"/>
              </a:rPr>
              <a:t>ที่อ.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นาโยงเป็นชนบทกึ่งเมืองอยู่ใกล้กับ รพ.ประจำจังหวัดเพียง10กม.ทำให้ผู้ป่วยรอยต่อ มารักษา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TB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ที่รพ.นาโยง แต่ต้องไปรับยาต้านที่ภูมิลำเนา**รวมทั้งสิทธิประกันสังคมของรพ.อื่น  กลับมาป่วยที่นาโยงรักษา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TB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ได้แต่ยาต้านเบิกไม่ได้ ทำให้ล่าช้าในการเริ่มยาต้าน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**อีกปัจจัย คือ มารพ.ช้าภูมิต้านทานต่ำมากแพ้ยาได้ง่ายต้อง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REFER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ไปรพ.จังหวัด   และ อาจเสียชีวิตในที่สุด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" y="0"/>
            <a:ext cx="9429784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การพัฒนาเพื่อให้ได้มาซึ่งคุณภาพ/กิจกรรมพัฒนา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5400" b="1" dirty="0" smtClean="0">
                <a:latin typeface="Arial" pitchFamily="34" charset="0"/>
                <a:cs typeface="Angsana New" pitchFamily="18" charset="-34"/>
              </a:rPr>
              <a:t>**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ฝั่งคลินิก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TB**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  -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เมื่อพบผู้ป่วยวัณโรคให้คำปรึกษาเพื่อตรวจหา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HIV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ทันที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ทุกรายพบเชื้อ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HIV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ตรวจ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CD4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วันอังคารถัดไป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4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และตามผล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CD4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ใน 1 สัปดาห์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sz="44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-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ถ้าผู้ป่วย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TB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พบเชื้อ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HIV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แจ้งคลินิกยาต้าน</a:t>
            </a:r>
            <a:r>
              <a:rPr kumimoji="0" lang="th-TH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ไวรัส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ทันที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sz="44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เพื่อให้คำปรึกษาเรื่องการเตรียมตัวรักษ</a:t>
            </a: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า</a:t>
            </a:r>
            <a:r>
              <a:rPr lang="en-US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HIV</a:t>
            </a: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ภายใน</a:t>
            </a:r>
            <a:r>
              <a:rPr lang="en-US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2-8</a:t>
            </a:r>
            <a:r>
              <a:rPr lang="th-TH" sz="4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สัปดาห์และรักษา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TB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9-12 เดือน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	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8929718" cy="68326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4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การพัฒนาเพื่อให้ได้มาซึ่งคุณภาพ/กิจกรรมพัฒนา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5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ngsana New" pitchFamily="18" charset="-34"/>
              </a:rPr>
              <a:t>**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ฝั่งคลินิก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TB** 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(ต่อ)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ngsana New" pitchFamily="18" charset="-34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h-TH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ngsana New" pitchFamily="18" charset="-34"/>
              <a:ea typeface="Calibri" pitchFamily="34" charset="0"/>
              <a:cs typeface="Angsana New" pitchFamily="18" charset="-34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   -  ผู้ป่วยวัณโรคเสมหะบวกทุกราย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Admit 2 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สัปดาห์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ngsana New" pitchFamily="18" charset="-34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  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-  ให้ยาแบบ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DOT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โดยเจ้าหน้าที่รพสต.ในรายที่ทำได้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4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   -  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ให้ยาแบบ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DOT</a:t>
            </a:r>
            <a:r>
              <a:rPr kumimoji="0" lang="th-TH" sz="4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โดย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ญาติ โดยมี </a:t>
            </a:r>
            <a:r>
              <a:rPr kumimoji="0" lang="th-TH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อส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ม. ติดตาม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สัปดาห์ละ 2 วัน เจ้าหน้าที่ รพสต. ติดตาม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th-TH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สัปดาห์ละวันใน 2 เดือนแรก</a:t>
            </a:r>
            <a:endParaRPr kumimoji="0" lang="th-TH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0"/>
            <a:ext cx="87154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th-TH" sz="4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ea typeface="Calibri" pitchFamily="34" charset="0"/>
              <a:cs typeface="Angsana New" pitchFamily="18" charset="-34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4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การพัฒนาเพื่อให้ได้มาซึ่งคุณภาพ/กิจกรรมพัฒนา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 smtClean="0">
                <a:latin typeface="Arial" pitchFamily="34" charset="0"/>
                <a:cs typeface="Angsana New" pitchFamily="18" charset="-34"/>
              </a:rPr>
              <a:t>**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ฝั่งคลินิก </a:t>
            </a:r>
            <a:r>
              <a:rPr lang="en-US" sz="48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HIV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**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th-TH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Calibri" pitchFamily="34" charset="0"/>
              <a:cs typeface="Angsana New" pitchFamily="18" charset="-34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14348" y="0"/>
            <a:ext cx="8429652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th-TH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Calibri" pitchFamily="34" charset="0"/>
              <a:cs typeface="Angsana New" pitchFamily="18" charset="-34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h-TH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Calibri" pitchFamily="34" charset="0"/>
              <a:cs typeface="Angsana New" pitchFamily="18" charset="-34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Calibri" pitchFamily="34" charset="0"/>
              <a:cs typeface="Angsana New" pitchFamily="18" charset="-34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- เมื่อมีผู้ติดเชื้อ</a:t>
            </a:r>
            <a:r>
              <a:rPr kumimoji="0" lang="th-TH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เอช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ไอวีรายใหม่ตรวจคัดกรอง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TB 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Calibri" pitchFamily="34" charset="0"/>
              <a:cs typeface="Angsana New" pitchFamily="18" charset="-34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ทุกรายโดยการ</a:t>
            </a:r>
            <a:r>
              <a:rPr kumimoji="0" lang="th-TH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ซักประวัติ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CXR,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ตรวจ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AFB 3 </a:t>
            </a:r>
            <a:r>
              <a:rPr lang="en-US" sz="40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sample</a:t>
            </a:r>
            <a:endParaRPr lang="th-TH" sz="4000" b="1" dirty="0">
              <a:latin typeface="Arial" pitchFamily="34" charset="0"/>
              <a:cs typeface="Angsana New" pitchFamily="18" charset="-34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- ผู้ป่วย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HIV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รายเก่าซักประวัติคัดกรอง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TB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ทุกครั้ง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บันทึกในแบบสอบถามในสมุดประจำตัวผู้ป่วย</a:t>
            </a:r>
            <a:endParaRPr lang="th-TH" sz="4000" b="1" dirty="0">
              <a:latin typeface="Arial" pitchFamily="34" charset="0"/>
              <a:cs typeface="Angsana New" pitchFamily="18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ให้บริการแบบ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One Stop Service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เพื่อความสะดวก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รวดเร็ว ลดปัญหาตีตรา รักษาความลับผู้ป่วย พึงพอใจ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sz="4000" b="1" dirty="0"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รักษาต่อเนื่อง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	</a:t>
            </a:r>
            <a:endParaRPr kumimoji="0" lang="th-TH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765</TotalTime>
  <Words>1352</Words>
  <Application>Microsoft Office PowerPoint</Application>
  <PresentationFormat>นำเสนอทางหน้าจอ (4:3)</PresentationFormat>
  <Paragraphs>209</Paragraphs>
  <Slides>15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Company>KKD 2011 v1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Mr.KKD</dc:creator>
  <cp:lastModifiedBy>Mr.KKD</cp:lastModifiedBy>
  <cp:revision>38</cp:revision>
  <dcterms:created xsi:type="dcterms:W3CDTF">2015-05-28T19:51:27Z</dcterms:created>
  <dcterms:modified xsi:type="dcterms:W3CDTF">2015-05-29T09:07:33Z</dcterms:modified>
</cp:coreProperties>
</file>