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7" r:id="rId11"/>
    <p:sldId id="263" r:id="rId12"/>
    <p:sldId id="271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605C2-715E-4D5B-A353-F46928ACDA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0B1C90F-96C2-4C86-95D6-DC3073A1602A}">
      <dgm:prSet phldrT="[ข้อความ]" custT="1"/>
      <dgm:spPr/>
      <dgm:t>
        <a:bodyPr/>
        <a:lstStyle/>
        <a:p>
          <a:r>
            <a:rPr lang="th-TH" sz="2400" b="1" dirty="0" smtClean="0"/>
            <a:t>กระบวนการพัฒนาคุณภาพ</a:t>
          </a:r>
          <a:endParaRPr lang="th-TH" sz="2400" b="1" dirty="0"/>
        </a:p>
      </dgm:t>
    </dgm:pt>
    <dgm:pt modelId="{78CD9E5D-7CDE-4CB8-98D3-45705B222899}" type="parTrans" cxnId="{63050321-01DD-4DF4-A73C-3D62417B0336}">
      <dgm:prSet/>
      <dgm:spPr/>
      <dgm:t>
        <a:bodyPr/>
        <a:lstStyle/>
        <a:p>
          <a:endParaRPr lang="th-TH"/>
        </a:p>
      </dgm:t>
    </dgm:pt>
    <dgm:pt modelId="{5E8048D1-446C-4D13-AF0C-25A09CF70E3F}" type="sibTrans" cxnId="{63050321-01DD-4DF4-A73C-3D62417B0336}">
      <dgm:prSet/>
      <dgm:spPr/>
      <dgm:t>
        <a:bodyPr/>
        <a:lstStyle/>
        <a:p>
          <a:endParaRPr lang="th-TH"/>
        </a:p>
      </dgm:t>
    </dgm:pt>
    <dgm:pt modelId="{9AA83054-0374-40E3-8D82-7A4A3FFC9698}">
      <dgm:prSet phldrT="[ข้อความ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</a:rPr>
            <a:t>บุคลากร</a:t>
          </a:r>
        </a:p>
        <a:p>
          <a:r>
            <a:rPr lang="th-TH" sz="1600" b="1" dirty="0" smtClean="0">
              <a:solidFill>
                <a:schemeClr val="tx1"/>
              </a:solidFill>
            </a:rPr>
            <a:t>พัฒนาศักยภาพผู้ดูแล แกนนำ  พี่เลี้ยงของผู้ป่วยแต่ละกลุ่มและทีมบุคลากรสาธารณสุขเกี่ยวกับ</a:t>
          </a:r>
        </a:p>
        <a:p>
          <a:r>
            <a:rPr lang="th-TH" sz="1600" b="1" dirty="0" smtClean="0">
              <a:solidFill>
                <a:schemeClr val="tx1"/>
              </a:solidFill>
            </a:rPr>
            <a:t>ความรู้ความเข้าใจเกี่ยวกับโรค  ยา การดูแลรักษา(วัณโรคและเอดส์)</a:t>
          </a:r>
        </a:p>
        <a:p>
          <a:r>
            <a:rPr lang="th-TH" sz="1600" b="1" dirty="0" smtClean="0">
              <a:solidFill>
                <a:schemeClr val="tx1"/>
              </a:solidFill>
            </a:rPr>
            <a:t>การคัดกรอง </a:t>
          </a:r>
        </a:p>
        <a:p>
          <a:r>
            <a:rPr lang="en-US" sz="1600" b="1" dirty="0" smtClean="0">
              <a:solidFill>
                <a:schemeClr val="tx1"/>
              </a:solidFill>
            </a:rPr>
            <a:t>Adherence</a:t>
          </a:r>
        </a:p>
        <a:p>
          <a:r>
            <a:rPr lang="th-TH" sz="1600" b="1" dirty="0" smtClean="0">
              <a:solidFill>
                <a:schemeClr val="tx1"/>
              </a:solidFill>
            </a:rPr>
            <a:t>การส่งต่อผู้ป่วย</a:t>
          </a:r>
        </a:p>
        <a:p>
          <a:r>
            <a:rPr lang="th-TH" sz="1600" b="1" dirty="0" smtClean="0">
              <a:solidFill>
                <a:schemeClr val="tx1"/>
              </a:solidFill>
            </a:rPr>
            <a:t>ช่องทางการติดต่อเจ้าหน้าที่</a:t>
          </a:r>
          <a:endParaRPr lang="th-TH" sz="1600" b="1" dirty="0">
            <a:solidFill>
              <a:schemeClr val="tx1"/>
            </a:solidFill>
          </a:endParaRPr>
        </a:p>
      </dgm:t>
    </dgm:pt>
    <dgm:pt modelId="{A37C5484-6727-4A45-9ED6-E0F1F04BF811}" type="parTrans" cxnId="{8230B0F1-D637-4784-A443-19DAA1BADABF}">
      <dgm:prSet/>
      <dgm:spPr/>
      <dgm:t>
        <a:bodyPr/>
        <a:lstStyle/>
        <a:p>
          <a:endParaRPr lang="th-TH"/>
        </a:p>
      </dgm:t>
    </dgm:pt>
    <dgm:pt modelId="{508215DA-7BAC-47D9-93F9-E1EFC27D3E44}" type="sibTrans" cxnId="{8230B0F1-D637-4784-A443-19DAA1BADABF}">
      <dgm:prSet/>
      <dgm:spPr/>
      <dgm:t>
        <a:bodyPr/>
        <a:lstStyle/>
        <a:p>
          <a:endParaRPr lang="th-TH"/>
        </a:p>
      </dgm:t>
    </dgm:pt>
    <dgm:pt modelId="{63C3BF3D-B3B7-47DD-9E7F-75D9B23DAE83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</a:rPr>
            <a:t>ผู้ป่วย</a:t>
          </a:r>
        </a:p>
        <a:p>
          <a:r>
            <a:rPr lang="th-TH" sz="2000" b="1" dirty="0" smtClean="0">
              <a:solidFill>
                <a:schemeClr val="tx1"/>
              </a:solidFill>
            </a:rPr>
            <a:t>สร้างสัมพันธภาพให้เกิดความเชื่อมั่นและไว้วางใจ</a:t>
          </a:r>
        </a:p>
        <a:p>
          <a:r>
            <a:rPr lang="th-TH" sz="2000" b="1" dirty="0" smtClean="0">
              <a:solidFill>
                <a:schemeClr val="tx1"/>
              </a:solidFill>
            </a:rPr>
            <a:t>ให้ความรู้เกี่ยวกับโรค การดูแล การสังเกตอาการ ความสำคัญของการรับประทานยาและมาตรวจตามนัดอย่างต่อเนื่อง</a:t>
          </a:r>
        </a:p>
        <a:p>
          <a:r>
            <a:rPr lang="th-TH" sz="2000" b="1" dirty="0" smtClean="0">
              <a:solidFill>
                <a:schemeClr val="tx1"/>
              </a:solidFill>
            </a:rPr>
            <a:t>จัดทำนามบัตรข้อมูลการรักษาของผู้ป่วยฝากไว้กับพี่เลี้ยงกรณีผู้ป่วยต้องออกจากพื้นที่ฉุกเฉินเพื่อความสะดวกในการรักษาต่อเนื่อง</a:t>
          </a:r>
        </a:p>
      </dgm:t>
    </dgm:pt>
    <dgm:pt modelId="{47E09246-346E-4738-810E-891E306BD0BE}" type="parTrans" cxnId="{179C3BC9-4C7E-40D5-8098-F7FFD089245B}">
      <dgm:prSet/>
      <dgm:spPr/>
      <dgm:t>
        <a:bodyPr/>
        <a:lstStyle/>
        <a:p>
          <a:endParaRPr lang="th-TH"/>
        </a:p>
      </dgm:t>
    </dgm:pt>
    <dgm:pt modelId="{AE40A30E-DA4D-410B-8A09-8E7721300E6C}" type="sibTrans" cxnId="{179C3BC9-4C7E-40D5-8098-F7FFD089245B}">
      <dgm:prSet/>
      <dgm:spPr/>
      <dgm:t>
        <a:bodyPr/>
        <a:lstStyle/>
        <a:p>
          <a:endParaRPr lang="th-TH"/>
        </a:p>
      </dgm:t>
    </dgm:pt>
    <dgm:pt modelId="{06DE4422-99AA-439C-8DFC-419DB02AF6AA}">
      <dgm:prSet phldrT="[ข้อความ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sz="1600" b="1" dirty="0" smtClean="0">
              <a:solidFill>
                <a:schemeClr val="tx1"/>
              </a:solidFill>
            </a:rPr>
            <a:t>พัฒนาระบบฐานข้อมูล</a:t>
          </a:r>
        </a:p>
        <a:p>
          <a:r>
            <a:rPr lang="th-TH" sz="1600" b="1" dirty="0" smtClean="0">
              <a:solidFill>
                <a:schemeClr val="tx1"/>
              </a:solidFill>
            </a:rPr>
            <a:t>จัดทำระบบติดตามผู้ป่วย</a:t>
          </a:r>
        </a:p>
        <a:p>
          <a:r>
            <a:rPr lang="th-TH" sz="1600" b="1" dirty="0" smtClean="0">
              <a:solidFill>
                <a:schemeClr val="tx1"/>
              </a:solidFill>
            </a:rPr>
            <a:t>ประชุมแลกเปลี่ยนเรียนรู้การดูแลผู้ป่วยเอดส์และวัณโรค  </a:t>
          </a:r>
          <a:r>
            <a:rPr lang="en-US" sz="1600" b="1" dirty="0" smtClean="0">
              <a:solidFill>
                <a:schemeClr val="tx1"/>
              </a:solidFill>
            </a:rPr>
            <a:t>update </a:t>
          </a:r>
          <a:r>
            <a:rPr lang="th-TH" sz="1600" b="1" dirty="0" smtClean="0">
              <a:solidFill>
                <a:schemeClr val="tx1"/>
              </a:solidFill>
            </a:rPr>
            <a:t>เกี่ยวกับโรค  สถานการณ์ มาตรฐานการดูแลแต่ละโรค </a:t>
          </a:r>
          <a:r>
            <a:rPr lang="th-TH" sz="1600" b="1" dirty="0" err="1" smtClean="0">
              <a:solidFill>
                <a:schemeClr val="tx1"/>
              </a:solidFill>
            </a:rPr>
            <a:t>ตัวชี้วัดเ</a:t>
          </a:r>
          <a:r>
            <a:rPr lang="th-TH" sz="1600" b="1" dirty="0" smtClean="0">
              <a:solidFill>
                <a:schemeClr val="tx1"/>
              </a:solidFill>
            </a:rPr>
            <a:t> จัดเก็บข้อมูล </a:t>
          </a:r>
          <a:r>
            <a:rPr lang="en-US" sz="1600" b="1" dirty="0" smtClean="0">
              <a:solidFill>
                <a:schemeClr val="tx1"/>
              </a:solidFill>
            </a:rPr>
            <a:t>conference case </a:t>
          </a:r>
          <a:r>
            <a:rPr lang="th-TH" sz="1600" b="1" dirty="0" smtClean="0">
              <a:solidFill>
                <a:schemeClr val="tx1"/>
              </a:solidFill>
            </a:rPr>
            <a:t>วิเคราะห์ปัญหา พัฒนาระบบบริการร่วมกัน</a:t>
          </a:r>
        </a:p>
        <a:p>
          <a:r>
            <a:rPr lang="th-TH" sz="1600" b="1" dirty="0" smtClean="0">
              <a:solidFill>
                <a:schemeClr val="tx1"/>
              </a:solidFill>
            </a:rPr>
            <a:t> </a:t>
          </a:r>
          <a:endParaRPr lang="th-TH" sz="1600" b="1" dirty="0">
            <a:solidFill>
              <a:schemeClr val="tx1"/>
            </a:solidFill>
          </a:endParaRPr>
        </a:p>
      </dgm:t>
    </dgm:pt>
    <dgm:pt modelId="{853057D9-3567-494B-8767-BDA9CD8A5BAD}" type="parTrans" cxnId="{ACEC1A7C-FE47-4C0D-B074-12CA18580F96}">
      <dgm:prSet/>
      <dgm:spPr/>
      <dgm:t>
        <a:bodyPr/>
        <a:lstStyle/>
        <a:p>
          <a:endParaRPr lang="th-TH"/>
        </a:p>
      </dgm:t>
    </dgm:pt>
    <dgm:pt modelId="{6B9C4C1A-F9FE-4C6D-942C-B14839A8F24E}" type="sibTrans" cxnId="{ACEC1A7C-FE47-4C0D-B074-12CA18580F96}">
      <dgm:prSet/>
      <dgm:spPr/>
      <dgm:t>
        <a:bodyPr/>
        <a:lstStyle/>
        <a:p>
          <a:endParaRPr lang="th-TH"/>
        </a:p>
      </dgm:t>
    </dgm:pt>
    <dgm:pt modelId="{93A8376E-D0D1-4EBD-A2F6-104B738939DE}">
      <dgm:prSet phldrT="[ข้อความ]" custT="1"/>
      <dgm:spPr>
        <a:solidFill>
          <a:srgbClr val="00B0F0"/>
        </a:solidFill>
      </dgm:spPr>
      <dgm:t>
        <a:bodyPr/>
        <a:lstStyle/>
        <a:p>
          <a:r>
            <a:rPr lang="th-TH" sz="1400" b="1" dirty="0" smtClean="0">
              <a:solidFill>
                <a:schemeClr val="tx1"/>
              </a:solidFill>
            </a:rPr>
            <a:t>ระบบ</a:t>
          </a:r>
        </a:p>
        <a:p>
          <a:r>
            <a:rPr lang="th-TH" sz="1400" b="1" dirty="0" err="1" smtClean="0">
              <a:solidFill>
                <a:schemeClr val="tx1"/>
              </a:solidFill>
            </a:rPr>
            <a:t>บูรณา</a:t>
          </a:r>
          <a:r>
            <a:rPr lang="th-TH" sz="1400" b="1" dirty="0" smtClean="0">
              <a:solidFill>
                <a:schemeClr val="tx1"/>
              </a:solidFill>
            </a:rPr>
            <a:t>การงานวัณโรคและเอดส์เข้าด้วยกัน  แนวทางการดูแลผู้ป่วยวัณโรคที่ติดเชื้อ</a:t>
          </a:r>
          <a:r>
            <a:rPr lang="th-TH" sz="1400" b="1" dirty="0" err="1" smtClean="0">
              <a:solidFill>
                <a:schemeClr val="tx1"/>
              </a:solidFill>
            </a:rPr>
            <a:t>เอช</a:t>
          </a:r>
          <a:r>
            <a:rPr lang="th-TH" sz="1400" b="1" dirty="0" smtClean="0">
              <a:solidFill>
                <a:schemeClr val="tx1"/>
              </a:solidFill>
            </a:rPr>
            <a:t>ไอวี </a:t>
          </a:r>
        </a:p>
        <a:p>
          <a:r>
            <a:rPr lang="th-TH" sz="1400" b="1" dirty="0" smtClean="0">
              <a:solidFill>
                <a:schemeClr val="tx1"/>
              </a:solidFill>
            </a:rPr>
            <a:t>ปรับการบริการแบบ </a:t>
          </a:r>
          <a:r>
            <a:rPr lang="en-US" sz="1400" b="1" dirty="0" smtClean="0">
              <a:solidFill>
                <a:schemeClr val="tx1"/>
              </a:solidFill>
            </a:rPr>
            <a:t>one stop service</a:t>
          </a:r>
          <a:r>
            <a:rPr lang="th-TH" sz="1400" b="1" dirty="0" smtClean="0">
              <a:solidFill>
                <a:schemeClr val="tx1"/>
              </a:solidFill>
            </a:rPr>
            <a:t>ในผู้ป่วยวัณโรคที่ติดเชื้อ</a:t>
          </a:r>
          <a:r>
            <a:rPr lang="th-TH" sz="1400" b="1" dirty="0" err="1" smtClean="0">
              <a:solidFill>
                <a:schemeClr val="tx1"/>
              </a:solidFill>
            </a:rPr>
            <a:t>เอช</a:t>
          </a:r>
          <a:r>
            <a:rPr lang="th-TH" sz="1400" b="1" dirty="0" smtClean="0">
              <a:solidFill>
                <a:schemeClr val="tx1"/>
              </a:solidFill>
            </a:rPr>
            <a:t>ไอวีโดยนัดผู้ป่วยมาครั้งเดียวตรวจทั้งสองโรค</a:t>
          </a:r>
        </a:p>
        <a:p>
          <a:r>
            <a:rPr lang="th-TH" sz="1400" b="1" dirty="0" smtClean="0">
              <a:solidFill>
                <a:schemeClr val="tx1"/>
              </a:solidFill>
            </a:rPr>
            <a:t>ประสานความร่วมมือในการเพิ่มความครอบคลุมตรวจคัดกรองวัณโรคในผู้ติดเชื้อ</a:t>
          </a:r>
          <a:r>
            <a:rPr lang="th-TH" sz="1400" b="1" dirty="0" err="1" smtClean="0">
              <a:solidFill>
                <a:schemeClr val="tx1"/>
              </a:solidFill>
            </a:rPr>
            <a:t>เอช</a:t>
          </a:r>
          <a:r>
            <a:rPr lang="th-TH" sz="1400" b="1" dirty="0" smtClean="0">
              <a:solidFill>
                <a:schemeClr val="tx1"/>
              </a:solidFill>
            </a:rPr>
            <a:t>ไอวีและตรวจ</a:t>
          </a:r>
          <a:r>
            <a:rPr lang="en-US" sz="1400" b="1" dirty="0" smtClean="0">
              <a:solidFill>
                <a:schemeClr val="tx1"/>
              </a:solidFill>
            </a:rPr>
            <a:t>Anti HIV</a:t>
          </a:r>
          <a:r>
            <a:rPr lang="th-TH" sz="1400" b="1" dirty="0" smtClean="0">
              <a:solidFill>
                <a:schemeClr val="tx1"/>
              </a:solidFill>
            </a:rPr>
            <a:t> ในผู้ป่วยวัณโรค 100</a:t>
          </a:r>
          <a:r>
            <a:rPr lang="en-US" sz="1400" b="1" dirty="0" smtClean="0">
              <a:solidFill>
                <a:schemeClr val="tx1"/>
              </a:solidFill>
            </a:rPr>
            <a:t>%</a:t>
          </a:r>
        </a:p>
        <a:p>
          <a:r>
            <a:rPr lang="th-TH" sz="1400" b="1" dirty="0" smtClean="0">
              <a:solidFill>
                <a:schemeClr val="tx1"/>
              </a:solidFill>
            </a:rPr>
            <a:t>ประสานงานชันสูตรโรคจัดทำระบบการแจ้งเตือนเมื่อผลเลือด </a:t>
          </a:r>
          <a:r>
            <a:rPr lang="en-US" sz="1400" b="1" dirty="0" smtClean="0">
              <a:solidFill>
                <a:schemeClr val="tx1"/>
              </a:solidFill>
            </a:rPr>
            <a:t>Anti HIV</a:t>
          </a:r>
          <a:r>
            <a:rPr lang="th-TH" sz="1400" b="1" dirty="0" smtClean="0">
              <a:solidFill>
                <a:schemeClr val="tx1"/>
              </a:solidFill>
            </a:rPr>
            <a:t> ผิดปกติ</a:t>
          </a:r>
          <a:endParaRPr lang="th-TH" sz="1400" b="1" dirty="0">
            <a:solidFill>
              <a:schemeClr val="tx1"/>
            </a:solidFill>
          </a:endParaRPr>
        </a:p>
      </dgm:t>
    </dgm:pt>
    <dgm:pt modelId="{AB87C4DA-CF0D-474D-913C-AA46524FD693}" type="parTrans" cxnId="{D570A698-1F7B-4488-A2FE-56D3F8AE14C5}">
      <dgm:prSet/>
      <dgm:spPr/>
      <dgm:t>
        <a:bodyPr/>
        <a:lstStyle/>
        <a:p>
          <a:endParaRPr lang="th-TH"/>
        </a:p>
      </dgm:t>
    </dgm:pt>
    <dgm:pt modelId="{C99A0700-AF66-43DF-AAC1-07669035B717}" type="sibTrans" cxnId="{D570A698-1F7B-4488-A2FE-56D3F8AE14C5}">
      <dgm:prSet/>
      <dgm:spPr/>
      <dgm:t>
        <a:bodyPr/>
        <a:lstStyle/>
        <a:p>
          <a:endParaRPr lang="th-TH"/>
        </a:p>
      </dgm:t>
    </dgm:pt>
    <dgm:pt modelId="{8F06A8B0-4E8B-41FA-8690-C3890543C92D}" type="pres">
      <dgm:prSet presAssocID="{5E7605C2-715E-4D5B-A353-F46928ACDA3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0AB13C-78C4-4873-898D-01155B6D0630}" type="pres">
      <dgm:prSet presAssocID="{5E7605C2-715E-4D5B-A353-F46928ACDA35}" presName="matrix" presStyleCnt="0"/>
      <dgm:spPr/>
    </dgm:pt>
    <dgm:pt modelId="{956E7F24-2445-4E4A-AA3B-A97201EE66CA}" type="pres">
      <dgm:prSet presAssocID="{5E7605C2-715E-4D5B-A353-F46928ACDA35}" presName="tile1" presStyleLbl="node1" presStyleIdx="0" presStyleCnt="4" custLinFactNeighborX="1695" custLinFactNeighborY="4706"/>
      <dgm:spPr/>
      <dgm:t>
        <a:bodyPr/>
        <a:lstStyle/>
        <a:p>
          <a:endParaRPr lang="th-TH"/>
        </a:p>
      </dgm:t>
    </dgm:pt>
    <dgm:pt modelId="{9B537D1D-88E9-4573-92BF-C2760C6CD361}" type="pres">
      <dgm:prSet presAssocID="{5E7605C2-715E-4D5B-A353-F46928ACDA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FFC982-3728-4411-9C1C-7802D97A2DF1}" type="pres">
      <dgm:prSet presAssocID="{5E7605C2-715E-4D5B-A353-F46928ACDA35}" presName="tile2" presStyleLbl="node1" presStyleIdx="1" presStyleCnt="4" custLinFactNeighborY="2353"/>
      <dgm:spPr/>
      <dgm:t>
        <a:bodyPr/>
        <a:lstStyle/>
        <a:p>
          <a:endParaRPr lang="th-TH"/>
        </a:p>
      </dgm:t>
    </dgm:pt>
    <dgm:pt modelId="{CFFC8318-6613-4AEF-80C8-24C0D2F26FC5}" type="pres">
      <dgm:prSet presAssocID="{5E7605C2-715E-4D5B-A353-F46928ACDA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CCCB37-BD04-40F0-9475-ADC4C8ABB312}" type="pres">
      <dgm:prSet presAssocID="{5E7605C2-715E-4D5B-A353-F46928ACDA35}" presName="tile3" presStyleLbl="node1" presStyleIdx="2" presStyleCnt="4" custLinFactNeighborY="1176"/>
      <dgm:spPr/>
      <dgm:t>
        <a:bodyPr/>
        <a:lstStyle/>
        <a:p>
          <a:endParaRPr lang="th-TH"/>
        </a:p>
      </dgm:t>
    </dgm:pt>
    <dgm:pt modelId="{FF9C1A89-E6EA-4BE6-8EA9-0FCE46846890}" type="pres">
      <dgm:prSet presAssocID="{5E7605C2-715E-4D5B-A353-F46928ACDA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FBA10D-4B18-41D8-BB0F-661560F2A006}" type="pres">
      <dgm:prSet presAssocID="{5E7605C2-715E-4D5B-A353-F46928ACDA35}" presName="tile4" presStyleLbl="node1" presStyleIdx="3" presStyleCnt="4"/>
      <dgm:spPr/>
      <dgm:t>
        <a:bodyPr/>
        <a:lstStyle/>
        <a:p>
          <a:endParaRPr lang="th-TH"/>
        </a:p>
      </dgm:t>
    </dgm:pt>
    <dgm:pt modelId="{BBC662E5-DE45-4266-A978-B1478F3368FD}" type="pres">
      <dgm:prSet presAssocID="{5E7605C2-715E-4D5B-A353-F46928ACDA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0FDC68-A2AA-45C3-8EEE-1575C008348D}" type="pres">
      <dgm:prSet presAssocID="{5E7605C2-715E-4D5B-A353-F46928ACDA35}" presName="centerTile" presStyleLbl="fgShp" presStyleIdx="0" presStyleCnt="1" custLinFactNeighborX="1977" custLinFactNeighborY="588">
        <dgm:presLayoutVars>
          <dgm:chMax val="0"/>
          <dgm:chPref val="0"/>
        </dgm:presLayoutVars>
      </dgm:prSet>
      <dgm:spPr/>
    </dgm:pt>
  </dgm:ptLst>
  <dgm:cxnLst>
    <dgm:cxn modelId="{63050321-01DD-4DF4-A73C-3D62417B0336}" srcId="{5E7605C2-715E-4D5B-A353-F46928ACDA35}" destId="{60B1C90F-96C2-4C86-95D6-DC3073A1602A}" srcOrd="0" destOrd="0" parTransId="{78CD9E5D-7CDE-4CB8-98D3-45705B222899}" sibTransId="{5E8048D1-446C-4D13-AF0C-25A09CF70E3F}"/>
    <dgm:cxn modelId="{D570A698-1F7B-4488-A2FE-56D3F8AE14C5}" srcId="{60B1C90F-96C2-4C86-95D6-DC3073A1602A}" destId="{93A8376E-D0D1-4EBD-A2F6-104B738939DE}" srcOrd="3" destOrd="0" parTransId="{AB87C4DA-CF0D-474D-913C-AA46524FD693}" sibTransId="{C99A0700-AF66-43DF-AAC1-07669035B717}"/>
    <dgm:cxn modelId="{3A708E31-8769-4E08-BF6E-18C431FB38A7}" type="presOf" srcId="{5E7605C2-715E-4D5B-A353-F46928ACDA35}" destId="{8F06A8B0-4E8B-41FA-8690-C3890543C92D}" srcOrd="0" destOrd="0" presId="urn:microsoft.com/office/officeart/2005/8/layout/matrix1"/>
    <dgm:cxn modelId="{9B4AF009-4635-4FD5-A78E-92A10803A2E0}" type="presOf" srcId="{93A8376E-D0D1-4EBD-A2F6-104B738939DE}" destId="{5AFBA10D-4B18-41D8-BB0F-661560F2A006}" srcOrd="0" destOrd="0" presId="urn:microsoft.com/office/officeart/2005/8/layout/matrix1"/>
    <dgm:cxn modelId="{6CDD49C3-22D2-4726-AD70-0E6EAA4D9407}" type="presOf" srcId="{93A8376E-D0D1-4EBD-A2F6-104B738939DE}" destId="{BBC662E5-DE45-4266-A978-B1478F3368FD}" srcOrd="1" destOrd="0" presId="urn:microsoft.com/office/officeart/2005/8/layout/matrix1"/>
    <dgm:cxn modelId="{6B0FBBDD-A226-4E1A-AAD8-45E4FD794FBA}" type="presOf" srcId="{9AA83054-0374-40E3-8D82-7A4A3FFC9698}" destId="{956E7F24-2445-4E4A-AA3B-A97201EE66CA}" srcOrd="0" destOrd="0" presId="urn:microsoft.com/office/officeart/2005/8/layout/matrix1"/>
    <dgm:cxn modelId="{F82BD85B-8368-4C41-8820-7B8AAB3C97C1}" type="presOf" srcId="{60B1C90F-96C2-4C86-95D6-DC3073A1602A}" destId="{F50FDC68-A2AA-45C3-8EEE-1575C008348D}" srcOrd="0" destOrd="0" presId="urn:microsoft.com/office/officeart/2005/8/layout/matrix1"/>
    <dgm:cxn modelId="{FB6BB088-E1A0-471D-9EBA-DC837F8AA38C}" type="presOf" srcId="{06DE4422-99AA-439C-8DFC-419DB02AF6AA}" destId="{FF9C1A89-E6EA-4BE6-8EA9-0FCE46846890}" srcOrd="1" destOrd="0" presId="urn:microsoft.com/office/officeart/2005/8/layout/matrix1"/>
    <dgm:cxn modelId="{ACEC1A7C-FE47-4C0D-B074-12CA18580F96}" srcId="{60B1C90F-96C2-4C86-95D6-DC3073A1602A}" destId="{06DE4422-99AA-439C-8DFC-419DB02AF6AA}" srcOrd="2" destOrd="0" parTransId="{853057D9-3567-494B-8767-BDA9CD8A5BAD}" sibTransId="{6B9C4C1A-F9FE-4C6D-942C-B14839A8F24E}"/>
    <dgm:cxn modelId="{179C3BC9-4C7E-40D5-8098-F7FFD089245B}" srcId="{60B1C90F-96C2-4C86-95D6-DC3073A1602A}" destId="{63C3BF3D-B3B7-47DD-9E7F-75D9B23DAE83}" srcOrd="1" destOrd="0" parTransId="{47E09246-346E-4738-810E-891E306BD0BE}" sibTransId="{AE40A30E-DA4D-410B-8A09-8E7721300E6C}"/>
    <dgm:cxn modelId="{25B73C79-96B0-4639-9C18-2CE5CA32BD7B}" type="presOf" srcId="{06DE4422-99AA-439C-8DFC-419DB02AF6AA}" destId="{54CCCB37-BD04-40F0-9475-ADC4C8ABB312}" srcOrd="0" destOrd="0" presId="urn:microsoft.com/office/officeart/2005/8/layout/matrix1"/>
    <dgm:cxn modelId="{65E6FEFB-F254-4B6B-9B2A-AACB1B838032}" type="presOf" srcId="{63C3BF3D-B3B7-47DD-9E7F-75D9B23DAE83}" destId="{CFFC8318-6613-4AEF-80C8-24C0D2F26FC5}" srcOrd="1" destOrd="0" presId="urn:microsoft.com/office/officeart/2005/8/layout/matrix1"/>
    <dgm:cxn modelId="{8230B0F1-D637-4784-A443-19DAA1BADABF}" srcId="{60B1C90F-96C2-4C86-95D6-DC3073A1602A}" destId="{9AA83054-0374-40E3-8D82-7A4A3FFC9698}" srcOrd="0" destOrd="0" parTransId="{A37C5484-6727-4A45-9ED6-E0F1F04BF811}" sibTransId="{508215DA-7BAC-47D9-93F9-E1EFC27D3E44}"/>
    <dgm:cxn modelId="{0D95CE37-62B7-4154-B418-1A3D735C44CA}" type="presOf" srcId="{63C3BF3D-B3B7-47DD-9E7F-75D9B23DAE83}" destId="{6DFFC982-3728-4411-9C1C-7802D97A2DF1}" srcOrd="0" destOrd="0" presId="urn:microsoft.com/office/officeart/2005/8/layout/matrix1"/>
    <dgm:cxn modelId="{730F08DF-677F-4896-BA8E-5B26C49B9555}" type="presOf" srcId="{9AA83054-0374-40E3-8D82-7A4A3FFC9698}" destId="{9B537D1D-88E9-4573-92BF-C2760C6CD361}" srcOrd="1" destOrd="0" presId="urn:microsoft.com/office/officeart/2005/8/layout/matrix1"/>
    <dgm:cxn modelId="{3D41FC92-8DA6-4668-BE91-E7728CF26C63}" type="presParOf" srcId="{8F06A8B0-4E8B-41FA-8690-C3890543C92D}" destId="{FB0AB13C-78C4-4873-898D-01155B6D0630}" srcOrd="0" destOrd="0" presId="urn:microsoft.com/office/officeart/2005/8/layout/matrix1"/>
    <dgm:cxn modelId="{EBC0B4E8-7393-487E-802A-64FF32123B80}" type="presParOf" srcId="{FB0AB13C-78C4-4873-898D-01155B6D0630}" destId="{956E7F24-2445-4E4A-AA3B-A97201EE66CA}" srcOrd="0" destOrd="0" presId="urn:microsoft.com/office/officeart/2005/8/layout/matrix1"/>
    <dgm:cxn modelId="{E79A87AC-DCF3-4887-898C-09CD8E910300}" type="presParOf" srcId="{FB0AB13C-78C4-4873-898D-01155B6D0630}" destId="{9B537D1D-88E9-4573-92BF-C2760C6CD361}" srcOrd="1" destOrd="0" presId="urn:microsoft.com/office/officeart/2005/8/layout/matrix1"/>
    <dgm:cxn modelId="{BC486E7E-68C7-4AF5-B51A-5011B6EC823C}" type="presParOf" srcId="{FB0AB13C-78C4-4873-898D-01155B6D0630}" destId="{6DFFC982-3728-4411-9C1C-7802D97A2DF1}" srcOrd="2" destOrd="0" presId="urn:microsoft.com/office/officeart/2005/8/layout/matrix1"/>
    <dgm:cxn modelId="{6C2AD691-E86D-4419-B2C9-717743A14B18}" type="presParOf" srcId="{FB0AB13C-78C4-4873-898D-01155B6D0630}" destId="{CFFC8318-6613-4AEF-80C8-24C0D2F26FC5}" srcOrd="3" destOrd="0" presId="urn:microsoft.com/office/officeart/2005/8/layout/matrix1"/>
    <dgm:cxn modelId="{86A1B784-995B-4167-BB5A-591A85D8E67D}" type="presParOf" srcId="{FB0AB13C-78C4-4873-898D-01155B6D0630}" destId="{54CCCB37-BD04-40F0-9475-ADC4C8ABB312}" srcOrd="4" destOrd="0" presId="urn:microsoft.com/office/officeart/2005/8/layout/matrix1"/>
    <dgm:cxn modelId="{884F8EBE-9A11-42EF-B67E-976E534D892B}" type="presParOf" srcId="{FB0AB13C-78C4-4873-898D-01155B6D0630}" destId="{FF9C1A89-E6EA-4BE6-8EA9-0FCE46846890}" srcOrd="5" destOrd="0" presId="urn:microsoft.com/office/officeart/2005/8/layout/matrix1"/>
    <dgm:cxn modelId="{9E50EE27-FEB3-4871-BB12-10F04F747704}" type="presParOf" srcId="{FB0AB13C-78C4-4873-898D-01155B6D0630}" destId="{5AFBA10D-4B18-41D8-BB0F-661560F2A006}" srcOrd="6" destOrd="0" presId="urn:microsoft.com/office/officeart/2005/8/layout/matrix1"/>
    <dgm:cxn modelId="{92B43D68-EE77-49E7-9911-6A4DE5626533}" type="presParOf" srcId="{FB0AB13C-78C4-4873-898D-01155B6D0630}" destId="{BBC662E5-DE45-4266-A978-B1478F3368FD}" srcOrd="7" destOrd="0" presId="urn:microsoft.com/office/officeart/2005/8/layout/matrix1"/>
    <dgm:cxn modelId="{D7835968-1CB5-44BE-BD2A-FFE7728E24C5}" type="presParOf" srcId="{8F06A8B0-4E8B-41FA-8690-C3890543C92D}" destId="{F50FDC68-A2AA-45C3-8EEE-1575C008348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E7F24-2445-4E4A-AA3B-A97201EE66CA}">
      <dsp:nvSpPr>
        <dsp:cNvPr id="0" name=""/>
        <dsp:cNvSpPr/>
      </dsp:nvSpPr>
      <dsp:spPr>
        <a:xfrm rot="16200000">
          <a:off x="593421" y="-356379"/>
          <a:ext cx="3429000" cy="4464496"/>
        </a:xfrm>
        <a:prstGeom prst="round1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บุคลากร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พัฒนาศักยภาพผู้ดูแล แกนนำ  พี่เลี้ยงของผู้ป่วยแต่ละกลุ่มและทีมบุคลากรสาธารณสุขเกี่ยวกับ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ความรู้ความเข้าใจเกี่ยวกับโรค  ยา การดูแลรักษา(วัณโรคและเอดส์)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การคัดกรอง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Adherence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การส่งต่อผู้ป่วย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ช่องทางการติดต่อเจ้าหน้าที่</a:t>
          </a:r>
          <a:endParaRPr lang="th-TH" sz="1600" b="1" kern="1200" dirty="0">
            <a:solidFill>
              <a:schemeClr val="tx1"/>
            </a:solidFill>
          </a:endParaRPr>
        </a:p>
      </dsp:txBody>
      <dsp:txXfrm rot="5400000">
        <a:off x="75673" y="161369"/>
        <a:ext cx="4464496" cy="2571750"/>
      </dsp:txXfrm>
    </dsp:sp>
    <dsp:sp modelId="{6DFFC982-3728-4411-9C1C-7802D97A2DF1}">
      <dsp:nvSpPr>
        <dsp:cNvPr id="0" name=""/>
        <dsp:cNvSpPr/>
      </dsp:nvSpPr>
      <dsp:spPr>
        <a:xfrm>
          <a:off x="4464496" y="80684"/>
          <a:ext cx="4464496" cy="342900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ผู้ป่วย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สร้างสัมพันธภาพให้เกิดความเชื่อมั่นและไว้วางใจ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ให้ความรู้เกี่ยวกับโรค การดูแล การสังเกตอาการ ความสำคัญของการรับประทานยาและมาตรวจตามนัดอย่างต่อเนื่อง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</a:rPr>
            <a:t>จัดทำนามบัตรข้อมูลการรักษาของผู้ป่วยฝากไว้กับพี่เลี้ยงกรณีผู้ป่วยต้องออกจากพื้นที่ฉุกเฉินเพื่อความสะดวกในการรักษาต่อเนื่อง</a:t>
          </a:r>
        </a:p>
      </dsp:txBody>
      <dsp:txXfrm>
        <a:off x="4464496" y="80684"/>
        <a:ext cx="4464496" cy="2571750"/>
      </dsp:txXfrm>
    </dsp:sp>
    <dsp:sp modelId="{54CCCB37-BD04-40F0-9475-ADC4C8ABB312}">
      <dsp:nvSpPr>
        <dsp:cNvPr id="0" name=""/>
        <dsp:cNvSpPr/>
      </dsp:nvSpPr>
      <dsp:spPr>
        <a:xfrm rot="10800000">
          <a:off x="0" y="3429000"/>
          <a:ext cx="4464496" cy="3429000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พัฒนาระบบฐานข้อมูล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จัดทำระบบติดตามผู้ป่วย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ประชุมแลกเปลี่ยนเรียนรู้การดูแลผู้ป่วยเอดส์และวัณโรค  </a:t>
          </a:r>
          <a:r>
            <a:rPr lang="en-US" sz="1600" b="1" kern="1200" dirty="0" smtClean="0">
              <a:solidFill>
                <a:schemeClr val="tx1"/>
              </a:solidFill>
            </a:rPr>
            <a:t>update </a:t>
          </a:r>
          <a:r>
            <a:rPr lang="th-TH" sz="1600" b="1" kern="1200" dirty="0" smtClean="0">
              <a:solidFill>
                <a:schemeClr val="tx1"/>
              </a:solidFill>
            </a:rPr>
            <a:t>เกี่ยวกับโรค  สถานการณ์ มาตรฐานการดูแลแต่ละโรค </a:t>
          </a:r>
          <a:r>
            <a:rPr lang="th-TH" sz="1600" b="1" kern="1200" dirty="0" err="1" smtClean="0">
              <a:solidFill>
                <a:schemeClr val="tx1"/>
              </a:solidFill>
            </a:rPr>
            <a:t>ตัวชี้วัดเ</a:t>
          </a:r>
          <a:r>
            <a:rPr lang="th-TH" sz="1600" b="1" kern="1200" dirty="0" smtClean="0">
              <a:solidFill>
                <a:schemeClr val="tx1"/>
              </a:solidFill>
            </a:rPr>
            <a:t> จัดเก็บข้อมูล </a:t>
          </a:r>
          <a:r>
            <a:rPr lang="en-US" sz="1600" b="1" kern="1200" dirty="0" smtClean="0">
              <a:solidFill>
                <a:schemeClr val="tx1"/>
              </a:solidFill>
            </a:rPr>
            <a:t>conference case </a:t>
          </a:r>
          <a:r>
            <a:rPr lang="th-TH" sz="1600" b="1" kern="1200" dirty="0" smtClean="0">
              <a:solidFill>
                <a:schemeClr val="tx1"/>
              </a:solidFill>
            </a:rPr>
            <a:t>วิเคราะห์ปัญหา พัฒนาระบบบริการร่วมกัน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tx1"/>
              </a:solidFill>
            </a:rPr>
            <a:t> </a:t>
          </a:r>
          <a:endParaRPr lang="th-TH" sz="1600" b="1" kern="1200" dirty="0">
            <a:solidFill>
              <a:schemeClr val="tx1"/>
            </a:solidFill>
          </a:endParaRPr>
        </a:p>
      </dsp:txBody>
      <dsp:txXfrm rot="10800000">
        <a:off x="0" y="4286249"/>
        <a:ext cx="4464496" cy="2571750"/>
      </dsp:txXfrm>
    </dsp:sp>
    <dsp:sp modelId="{5AFBA10D-4B18-41D8-BB0F-661560F2A006}">
      <dsp:nvSpPr>
        <dsp:cNvPr id="0" name=""/>
        <dsp:cNvSpPr/>
      </dsp:nvSpPr>
      <dsp:spPr>
        <a:xfrm rot="5400000">
          <a:off x="4982244" y="2911252"/>
          <a:ext cx="3429000" cy="4464496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</a:rPr>
            <a:t>ระบบ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err="1" smtClean="0">
              <a:solidFill>
                <a:schemeClr val="tx1"/>
              </a:solidFill>
            </a:rPr>
            <a:t>บูรณา</a:t>
          </a:r>
          <a:r>
            <a:rPr lang="th-TH" sz="1400" b="1" kern="1200" dirty="0" smtClean="0">
              <a:solidFill>
                <a:schemeClr val="tx1"/>
              </a:solidFill>
            </a:rPr>
            <a:t>การงานวัณโรคและเอดส์เข้าด้วยกัน  แนวทางการดูแลผู้ป่วยวัณโรคที่ติดเชื้อ</a:t>
          </a:r>
          <a:r>
            <a:rPr lang="th-TH" sz="1400" b="1" kern="1200" dirty="0" err="1" smtClean="0">
              <a:solidFill>
                <a:schemeClr val="tx1"/>
              </a:solidFill>
            </a:rPr>
            <a:t>เอช</a:t>
          </a:r>
          <a:r>
            <a:rPr lang="th-TH" sz="1400" b="1" kern="1200" dirty="0" smtClean="0">
              <a:solidFill>
                <a:schemeClr val="tx1"/>
              </a:solidFill>
            </a:rPr>
            <a:t>ไอวี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</a:rPr>
            <a:t>ปรับการบริการแบบ </a:t>
          </a:r>
          <a:r>
            <a:rPr lang="en-US" sz="1400" b="1" kern="1200" dirty="0" smtClean="0">
              <a:solidFill>
                <a:schemeClr val="tx1"/>
              </a:solidFill>
            </a:rPr>
            <a:t>one stop service</a:t>
          </a:r>
          <a:r>
            <a:rPr lang="th-TH" sz="1400" b="1" kern="1200" dirty="0" smtClean="0">
              <a:solidFill>
                <a:schemeClr val="tx1"/>
              </a:solidFill>
            </a:rPr>
            <a:t>ในผู้ป่วยวัณโรคที่ติดเชื้อ</a:t>
          </a:r>
          <a:r>
            <a:rPr lang="th-TH" sz="1400" b="1" kern="1200" dirty="0" err="1" smtClean="0">
              <a:solidFill>
                <a:schemeClr val="tx1"/>
              </a:solidFill>
            </a:rPr>
            <a:t>เอช</a:t>
          </a:r>
          <a:r>
            <a:rPr lang="th-TH" sz="1400" b="1" kern="1200" dirty="0" smtClean="0">
              <a:solidFill>
                <a:schemeClr val="tx1"/>
              </a:solidFill>
            </a:rPr>
            <a:t>ไอวีโดยนัดผู้ป่วยมาครั้งเดียวตรวจทั้งสองโรค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</a:rPr>
            <a:t>ประสานความร่วมมือในการเพิ่มความครอบคลุมตรวจคัดกรองวัณโรคในผู้ติดเชื้อ</a:t>
          </a:r>
          <a:r>
            <a:rPr lang="th-TH" sz="1400" b="1" kern="1200" dirty="0" err="1" smtClean="0">
              <a:solidFill>
                <a:schemeClr val="tx1"/>
              </a:solidFill>
            </a:rPr>
            <a:t>เอช</a:t>
          </a:r>
          <a:r>
            <a:rPr lang="th-TH" sz="1400" b="1" kern="1200" dirty="0" smtClean="0">
              <a:solidFill>
                <a:schemeClr val="tx1"/>
              </a:solidFill>
            </a:rPr>
            <a:t>ไอวีและตรวจ</a:t>
          </a:r>
          <a:r>
            <a:rPr lang="en-US" sz="1400" b="1" kern="1200" dirty="0" smtClean="0">
              <a:solidFill>
                <a:schemeClr val="tx1"/>
              </a:solidFill>
            </a:rPr>
            <a:t>Anti HIV</a:t>
          </a:r>
          <a:r>
            <a:rPr lang="th-TH" sz="1400" b="1" kern="1200" dirty="0" smtClean="0">
              <a:solidFill>
                <a:schemeClr val="tx1"/>
              </a:solidFill>
            </a:rPr>
            <a:t> ในผู้ป่วยวัณโรค 100</a:t>
          </a:r>
          <a:r>
            <a:rPr lang="en-US" sz="1400" b="1" kern="1200" dirty="0" smtClean="0">
              <a:solidFill>
                <a:schemeClr val="tx1"/>
              </a:solidFill>
            </a:rPr>
            <a:t>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chemeClr val="tx1"/>
              </a:solidFill>
            </a:rPr>
            <a:t>ประสานงานชันสูตรโรคจัดทำระบบการแจ้งเตือนเมื่อผลเลือด </a:t>
          </a:r>
          <a:r>
            <a:rPr lang="en-US" sz="1400" b="1" kern="1200" dirty="0" smtClean="0">
              <a:solidFill>
                <a:schemeClr val="tx1"/>
              </a:solidFill>
            </a:rPr>
            <a:t>Anti HIV</a:t>
          </a:r>
          <a:r>
            <a:rPr lang="th-TH" sz="1400" b="1" kern="1200" dirty="0" smtClean="0">
              <a:solidFill>
                <a:schemeClr val="tx1"/>
              </a:solidFill>
            </a:rPr>
            <a:t> ผิดปกติ</a:t>
          </a:r>
          <a:endParaRPr lang="th-TH" sz="1400" b="1" kern="1200" dirty="0">
            <a:solidFill>
              <a:schemeClr val="tx1"/>
            </a:solidFill>
          </a:endParaRPr>
        </a:p>
      </dsp:txBody>
      <dsp:txXfrm rot="-5400000">
        <a:off x="4464496" y="4286249"/>
        <a:ext cx="4464496" cy="2571750"/>
      </dsp:txXfrm>
    </dsp:sp>
    <dsp:sp modelId="{F50FDC68-A2AA-45C3-8EEE-1575C008348D}">
      <dsp:nvSpPr>
        <dsp:cNvPr id="0" name=""/>
        <dsp:cNvSpPr/>
      </dsp:nvSpPr>
      <dsp:spPr>
        <a:xfrm>
          <a:off x="3178105" y="2581831"/>
          <a:ext cx="2678697" cy="17145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กระบวนการพัฒนาคุณภาพ</a:t>
          </a:r>
          <a:endParaRPr lang="th-TH" sz="2400" b="1" kern="1200" dirty="0"/>
        </a:p>
      </dsp:txBody>
      <dsp:txXfrm>
        <a:off x="3261800" y="2665526"/>
        <a:ext cx="2511307" cy="154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69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6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12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97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112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576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32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61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55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425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074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6A90-D511-4B17-AC3D-133111678BDC}" type="datetimeFigureOut">
              <a:rPr lang="th-TH" smtClean="0"/>
              <a:t>30/05/58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38B5-6B15-4F2B-973A-0015939CC7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78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riratann2008@hotmail.co.t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16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001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7504" y="1988840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cs typeface="+mn-cs"/>
              </a:rPr>
              <a:t>โรงพยาบาลหนองม่วง ขนาด 30 </a:t>
            </a:r>
            <a:r>
              <a:rPr lang="th-TH" sz="4800" b="1" dirty="0" smtClean="0">
                <a:cs typeface="+mn-cs"/>
              </a:rPr>
              <a:t>เตียง</a:t>
            </a:r>
          </a:p>
          <a:p>
            <a:r>
              <a:rPr lang="th-TH" sz="4800" b="1" dirty="0"/>
              <a:t>จังหวัด </a:t>
            </a:r>
            <a:r>
              <a:rPr lang="th-TH" sz="4800" b="1" dirty="0" smtClean="0"/>
              <a:t>ลพบุรี</a:t>
            </a:r>
            <a:endParaRPr lang="th-TH" sz="4800" b="1" dirty="0" smtClean="0">
              <a:cs typeface="+mn-cs"/>
            </a:endParaRPr>
          </a:p>
          <a:p>
            <a:r>
              <a:rPr lang="th-TH" sz="3200" b="1" dirty="0" smtClean="0">
                <a:cs typeface="+mn-cs"/>
              </a:rPr>
              <a:t>ประสานความร่วมใจสู่เป้าหมายตายเป็นศูนย์</a:t>
            </a:r>
            <a:r>
              <a:rPr lang="th-TH" sz="4800" b="1" dirty="0" smtClean="0">
                <a:cs typeface="+mn-cs"/>
              </a:rPr>
              <a:t/>
            </a:r>
            <a:br>
              <a:rPr lang="th-TH" sz="4800" b="1" dirty="0" smtClean="0">
                <a:cs typeface="+mn-cs"/>
              </a:rPr>
            </a:br>
            <a:endParaRPr lang="th-TH" sz="4800" b="1" dirty="0">
              <a:cs typeface="+mn-cs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1959033" y="4869160"/>
            <a:ext cx="5853327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800" b="1" dirty="0" smtClean="0"/>
              <a:t>ชื่อผู้ติดต่อ นางสาวดวงทิพย์ ก่อกิจงาม	</a:t>
            </a:r>
          </a:p>
          <a:p>
            <a:r>
              <a:rPr lang="th-TH" sz="3800" b="1" dirty="0" smtClean="0"/>
              <a:t>กลุ่มงาน  งานเวชปฏิบัติครอบครัวและชุมชน</a:t>
            </a:r>
          </a:p>
          <a:p>
            <a:r>
              <a:rPr lang="th-TH" sz="3800" b="1" dirty="0" smtClean="0"/>
              <a:t>โทรศัพท์	  036 431585 ต่อ 149  </a:t>
            </a:r>
            <a:endParaRPr lang="en-US" sz="3800" b="1" dirty="0" smtClean="0"/>
          </a:p>
          <a:p>
            <a:r>
              <a:rPr lang="th-TH" sz="3800" b="1" u="sng" dirty="0" smtClean="0">
                <a:hlinkClick r:id="rId3"/>
              </a:rPr>
              <a:t>อีเมล์</a:t>
            </a:r>
            <a:r>
              <a:rPr lang="th-TH" sz="3800" b="1" u="sng" dirty="0" smtClean="0"/>
              <a:t> </a:t>
            </a:r>
            <a:r>
              <a:rPr lang="en-US" sz="3800" b="1" u="sng" dirty="0" smtClean="0"/>
              <a:t>naenaenaja@hotmail.com</a:t>
            </a:r>
            <a:endParaRPr lang="en-US" sz="3800" b="1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927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42705"/>
              </p:ext>
            </p:extLst>
          </p:nvPr>
        </p:nvGraphicFramePr>
        <p:xfrm>
          <a:off x="467544" y="1772816"/>
          <a:ext cx="835292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224136"/>
                <a:gridCol w="1368152"/>
                <a:gridCol w="1368152"/>
              </a:tblGrid>
              <a:tr h="118864"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จำนวนผู้ป่วยวัณโรคที่ขึ้นทะเบียนรักษาในปี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ปี2555</a:t>
                      </a:r>
                    </a:p>
                    <a:p>
                      <a:pPr algn="ctr"/>
                      <a:r>
                        <a:rPr lang="th-TH" dirty="0" smtClean="0"/>
                        <a:t>43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ปี2556</a:t>
                      </a:r>
                    </a:p>
                    <a:p>
                      <a:pPr algn="ctr"/>
                      <a:r>
                        <a:rPr lang="th-TH" dirty="0" smtClean="0"/>
                        <a:t>33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ปี2557</a:t>
                      </a:r>
                    </a:p>
                    <a:p>
                      <a:pPr algn="ctr"/>
                      <a:r>
                        <a:rPr lang="th-TH" dirty="0" smtClean="0"/>
                        <a:t>48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จำนวนผู้ป่วยวัณโรคที่ขึ้นทะเบียนรักษาในปีได้รับการคัดกรอง </a:t>
                      </a:r>
                      <a:r>
                        <a:rPr lang="en-US" dirty="0" smtClean="0"/>
                        <a:t>HIV</a:t>
                      </a:r>
                      <a:endParaRPr lang="th-TH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n-cs"/>
                        </a:rPr>
                        <a:t>46.51</a:t>
                      </a:r>
                      <a:r>
                        <a:rPr lang="en-US" sz="2400" dirty="0" smtClean="0">
                          <a:cs typeface="+mn-cs"/>
                        </a:rPr>
                        <a:t>%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cs typeface="+mn-cs"/>
                        </a:rPr>
                        <a:t>69.69%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cs typeface="+mn-cs"/>
                        </a:rPr>
                        <a:t>93.75%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จำนวนผู้ป่วยวัณโรคที่ขึ้นทะเบียนรักษาในปีพบผลเลือด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HIV positive</a:t>
                      </a:r>
                      <a:endParaRPr lang="th-TH" dirty="0" smtClean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cs typeface="+mn-cs"/>
                        </a:rPr>
                        <a:t>0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cs typeface="+mn-cs"/>
                        </a:rPr>
                        <a:t>12.12%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cs typeface="+mn-cs"/>
                        </a:rPr>
                        <a:t>6.25%</a:t>
                      </a:r>
                      <a:endParaRPr lang="th-TH" sz="24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solidFill>
                  <a:prstClr val="black"/>
                </a:solidFill>
              </a:rPr>
              <a:t>สถานการณ์</a:t>
            </a:r>
            <a:r>
              <a:rPr lang="th-TH" sz="4000" dirty="0" smtClean="0">
                <a:solidFill>
                  <a:prstClr val="black"/>
                </a:solidFill>
              </a:rPr>
              <a:t>ผู้ป่วยวัณโรค โรงพยาบาลหนอง</a:t>
            </a:r>
            <a:r>
              <a:rPr lang="th-TH" sz="4000" dirty="0">
                <a:solidFill>
                  <a:prstClr val="black"/>
                </a:solidFill>
              </a:rPr>
              <a:t>ม่วง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144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911040"/>
              </p:ext>
            </p:extLst>
          </p:nvPr>
        </p:nvGraphicFramePr>
        <p:xfrm>
          <a:off x="467544" y="1052736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72208"/>
                <a:gridCol w="1944216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ตัวชี้วัด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ปี2555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ปี2556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ปี2557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/>
                        <a:t>จำนวนผู้ป่วยวัณโรคที่ขึ้นทะเบียนรักษาพบผลการตรวจเลือด</a:t>
                      </a:r>
                      <a:r>
                        <a:rPr lang="th-TH" sz="1800" baseline="0" dirty="0" smtClean="0"/>
                        <a:t> </a:t>
                      </a:r>
                      <a:r>
                        <a:rPr lang="en-US" sz="1800" baseline="0" dirty="0" smtClean="0"/>
                        <a:t>HIV </a:t>
                      </a:r>
                      <a:r>
                        <a:rPr lang="en-US" sz="1800" baseline="0" dirty="0" err="1" smtClean="0"/>
                        <a:t>posive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th-TH" sz="1800" baseline="0" dirty="0" smtClean="0"/>
                        <a:t>ได้รับการตรวจ </a:t>
                      </a:r>
                      <a:r>
                        <a:rPr lang="en-US" sz="1800" baseline="0" dirty="0" smtClean="0"/>
                        <a:t>CD4</a:t>
                      </a:r>
                      <a:endParaRPr lang="th-TH" sz="1800" dirty="0" smtClean="0"/>
                    </a:p>
                    <a:p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100%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100%</a:t>
                      </a:r>
                      <a:endParaRPr lang="th-TH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 smtClean="0"/>
                        <a:t>จำนวนผู้ป่วยวัณโรคและ</a:t>
                      </a:r>
                      <a:r>
                        <a:rPr lang="th-TH" sz="1800" dirty="0" err="1" smtClean="0"/>
                        <a:t>เอช</a:t>
                      </a:r>
                      <a:r>
                        <a:rPr lang="th-TH" sz="1800" dirty="0" smtClean="0"/>
                        <a:t>ไอวีได้รับยาต้าน</a:t>
                      </a:r>
                      <a:r>
                        <a:rPr lang="th-TH" sz="1800" dirty="0" err="1" smtClean="0"/>
                        <a:t>ไวรัส</a:t>
                      </a:r>
                      <a:r>
                        <a:rPr lang="th-TH" sz="1800" dirty="0" smtClean="0"/>
                        <a:t>ตามเกณฑ์การรักษา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100%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100%</a:t>
                      </a:r>
                      <a:endParaRPr lang="th-TH" sz="1800" dirty="0" smtClean="0"/>
                    </a:p>
                    <a:p>
                      <a:pPr algn="ctr"/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71.42%</a:t>
                      </a:r>
                    </a:p>
                    <a:p>
                      <a:pPr algn="ctr"/>
                      <a:r>
                        <a:rPr lang="th-TH" sz="1800" dirty="0" smtClean="0"/>
                        <a:t>(ย้ายออกจากพื้นที่2ราย</a:t>
                      </a:r>
                      <a:r>
                        <a:rPr lang="th-TH" sz="1800" baseline="0" dirty="0" smtClean="0"/>
                        <a:t> )</a:t>
                      </a:r>
                      <a:endParaRPr lang="th-TH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 smtClean="0"/>
                        <a:t>จำนวนผู้ป่วยวัณโรคและ</a:t>
                      </a:r>
                      <a:r>
                        <a:rPr lang="th-TH" sz="1800" dirty="0" err="1" smtClean="0"/>
                        <a:t>เอช</a:t>
                      </a:r>
                      <a:r>
                        <a:rPr lang="th-TH" sz="1800" dirty="0" smtClean="0"/>
                        <a:t>ไอวีได้รับยาป้องกันโรคแทรกซ้อนตามแผนการรักษา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100%</a:t>
                      </a:r>
                      <a:endParaRPr lang="th-TH" sz="1800" dirty="0" smtClean="0"/>
                    </a:p>
                    <a:p>
                      <a:pPr algn="ctr"/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100%</a:t>
                      </a:r>
                      <a:endParaRPr lang="th-TH" sz="1800" dirty="0" smtClean="0"/>
                    </a:p>
                    <a:p>
                      <a:pPr algn="ctr"/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100%</a:t>
                      </a:r>
                      <a:endParaRPr lang="th-TH" sz="1800" dirty="0" smtClean="0"/>
                    </a:p>
                    <a:p>
                      <a:pPr algn="ctr"/>
                      <a:endParaRPr lang="th-TH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 smtClean="0"/>
                        <a:t>จำนวนผู้ป่วยวัณโรคและ</a:t>
                      </a:r>
                      <a:r>
                        <a:rPr lang="th-TH" sz="1800" dirty="0" err="1" smtClean="0"/>
                        <a:t>เอช</a:t>
                      </a:r>
                      <a:r>
                        <a:rPr lang="th-TH" sz="1800" dirty="0" smtClean="0"/>
                        <a:t>ไอวีได้รับยาต้าน</a:t>
                      </a:r>
                      <a:r>
                        <a:rPr lang="th-TH" sz="1800" dirty="0" err="1" smtClean="0"/>
                        <a:t>ไวรัส</a:t>
                      </a:r>
                      <a:r>
                        <a:rPr lang="th-TH" sz="1800" dirty="0" smtClean="0"/>
                        <a:t>ใน</a:t>
                      </a:r>
                      <a:r>
                        <a:rPr lang="th-TH" sz="1800" baseline="0" dirty="0" smtClean="0"/>
                        <a:t> 2-8 สัปดาห์ตามเกณฑ์ประเทศ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66.66%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71.42%</a:t>
                      </a:r>
                    </a:p>
                    <a:p>
                      <a:pPr algn="ctr"/>
                      <a:r>
                        <a:rPr lang="th-TH" sz="1800" dirty="0" smtClean="0"/>
                        <a:t>(ย้ายออกจากพื้นที่2ราย</a:t>
                      </a:r>
                      <a:r>
                        <a:rPr lang="th-TH" sz="1800" baseline="0" dirty="0" smtClean="0"/>
                        <a:t> )</a:t>
                      </a:r>
                      <a:endParaRPr lang="th-TH" sz="1800" dirty="0" smtClean="0"/>
                    </a:p>
                    <a:p>
                      <a:pPr algn="ctr"/>
                      <a:endParaRPr lang="th-TH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จำนวนผู้ป่วยวัณโรคและ</a:t>
                      </a:r>
                      <a:r>
                        <a:rPr lang="th-TH" sz="2000" dirty="0" err="1" smtClean="0"/>
                        <a:t>เอช</a:t>
                      </a:r>
                      <a:r>
                        <a:rPr lang="th-TH" sz="2000" dirty="0" smtClean="0"/>
                        <a:t>ไอวีเสียชีวิตในปีที่ประเมิน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r>
                        <a:rPr lang="th-TH" sz="2000" dirty="0" smtClean="0"/>
                        <a:t>ราย</a:t>
                      </a:r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h-TH" dirty="0"/>
              <a:t>สถานการณ์</a:t>
            </a:r>
            <a:r>
              <a:rPr lang="th-TH" dirty="0" smtClean="0"/>
              <a:t>ผู้ป่วยวัณโรคและ</a:t>
            </a:r>
            <a:r>
              <a:rPr lang="th-TH" dirty="0" err="1" smtClean="0"/>
              <a:t>เอช</a:t>
            </a:r>
            <a:r>
              <a:rPr lang="th-TH" dirty="0"/>
              <a:t>ไอ</a:t>
            </a:r>
            <a:r>
              <a:rPr lang="th-TH" dirty="0" smtClean="0"/>
              <a:t>วี/เอดส์ </a:t>
            </a:r>
            <a:r>
              <a:rPr lang="th-TH" dirty="0" err="1"/>
              <a:t>ร.พ</a:t>
            </a:r>
            <a:r>
              <a:rPr lang="th-TH" dirty="0"/>
              <a:t>. หนองม่วง</a:t>
            </a:r>
          </a:p>
        </p:txBody>
      </p:sp>
    </p:spTree>
    <p:extLst>
      <p:ext uri="{BB962C8B-B14F-4D97-AF65-F5344CB8AC3E}">
        <p14:creationId xmlns:p14="http://schemas.microsoft.com/office/powerpoint/2010/main" val="288479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990665"/>
              </p:ext>
            </p:extLst>
          </p:nvPr>
        </p:nvGraphicFramePr>
        <p:xfrm>
          <a:off x="107504" y="0"/>
          <a:ext cx="89289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737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h-TH" dirty="0" smtClean="0"/>
              <a:t>บทเรียนที่ได้รับ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th-TH" dirty="0" smtClean="0"/>
              <a:t>การปรับระบบบริการโดยประสานความร่วมมือระหว่างคลินิกยาต้าน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และคลินิกวัณโรคส่งผลให้ผู้รับบริการได้รับความสะดวกมากขึ้น ประหยัดเวลาและค่าใช้จ่ายในการเดินทาง มีผลให้การขาดนัดของผู้ป่วยลดลง  </a:t>
            </a:r>
          </a:p>
          <a:p>
            <a:r>
              <a:rPr lang="th-TH" dirty="0" smtClean="0"/>
              <a:t>การ</a:t>
            </a:r>
            <a:r>
              <a:rPr lang="en-US" dirty="0" smtClean="0"/>
              <a:t> conference case </a:t>
            </a:r>
            <a:r>
              <a:rPr lang="th-TH" dirty="0" smtClean="0"/>
              <a:t>ร่วมกันใน</a:t>
            </a:r>
            <a:r>
              <a:rPr lang="th-TH" dirty="0" err="1" smtClean="0"/>
              <a:t>ทีมสห</a:t>
            </a:r>
            <a:r>
              <a:rPr lang="th-TH" dirty="0" smtClean="0"/>
              <a:t>วิชาชีพ กรณีผู้ป่วยมีปัญหาซับซ้อนในการดูแลรักษาทำให้เจ้าหน้าที่ได้รับทราบข้อมูลผู้ป่วยร่วมกัน เพิ่มพูนความรู้และทักษะและพัฒนาคุณภาพในการดูแลผู้ป่วย อีกทั้งการพบปะพูดคุยกันทำให้เจ้าหน้าที่เข้าใจกันและมีความสัมพันธ์อันดีต่อกันทำให้ง่ายในการประสานขอความร่วมมื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160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th-TH" dirty="0" smtClean="0"/>
              <a:t>การประชุมและเปลี่ยนเรียนรู้ในระหว่างคลินิกบริการทำให้รับทราบสถานการณ์ปัจจุบัน การรักษาและตัวชี้วัด ส่งผลให้มีการส่งต่อผู้ป่วย เพิ่มความครอบคลุมในการคัดกรอง กระตุ้นเตือนกัน มากขึ้น</a:t>
            </a:r>
          </a:p>
          <a:p>
            <a:r>
              <a:rPr lang="th-TH" dirty="0" smtClean="0"/>
              <a:t>การพัฒนาศักยภาพผู้ดูแล/พี่เลี้ยงและแกนนำทำให้ผู้รับบริการได้รับการดูแลอย่างใกล้ชิดมากขึ้นและพี่เลี้ยงมีความสามารถในการคัดกรองและการสังเกตอาการผิดปกติมากขึ้น ส่งต่อผู้ป่วยเข้าระบบการรักษาได้รวดเร็วขึ้น</a:t>
            </a:r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h-TH" dirty="0" smtClean="0"/>
              <a:t>บทเรียนที่ได้รับ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994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th-TH" dirty="0" smtClean="0"/>
              <a:t>การพัฒนาอย่างต่อเนื่อง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/>
          <a:p>
            <a:r>
              <a:rPr lang="th-TH" dirty="0" smtClean="0"/>
              <a:t>พัฒนาศักยภาพเจ้าหน้าที่เครือข่ายบริการสาธารณสุข แกนนำ ผู้ดูแล พี่เลี้ยงอย่างต่อเนื่อง ทบทวนความรู้ ชี้แจงสถานการณ์เอดส์/วัณโรคในพื้นที่ วิเคราะห์ข้อมูล หาสาเหตุและแนวทางการดำเนินการร่วมกันพูดคุยแลกเปลี่ยนประสบการณ์การดูแลผู้ป่วย</a:t>
            </a:r>
          </a:p>
          <a:p>
            <a:r>
              <a:rPr lang="th-TH" dirty="0" smtClean="0"/>
              <a:t>เน้นส่งเสริมความรู้ความเข้าใจเกี่ยวกับโรคเอดส์ในพื้นที่ร่วมกับการจัดบริการ</a:t>
            </a:r>
            <a:r>
              <a:rPr lang="en-US" dirty="0" smtClean="0"/>
              <a:t>VCT </a:t>
            </a:r>
            <a:r>
              <a:rPr lang="th-TH" dirty="0" smtClean="0"/>
              <a:t>เชิงรุกในกลุ่มเสี่ยงเพื่อ</a:t>
            </a:r>
            <a:r>
              <a:rPr lang="th-TH" dirty="0"/>
              <a:t>เพื่อให้ผู้ป่วยเข้าสู่ระบบการรักษาอย่าง</a:t>
            </a:r>
            <a:r>
              <a:rPr lang="th-TH" dirty="0" smtClean="0"/>
              <a:t>รวดเร็ว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408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96C70-F1F0-48B7-A269-FF0DB3CB50D4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4099" name="Freeform 2"/>
          <p:cNvSpPr>
            <a:spLocks/>
          </p:cNvSpPr>
          <p:nvPr/>
        </p:nvSpPr>
        <p:spPr bwMode="auto">
          <a:xfrm>
            <a:off x="2646363" y="3886200"/>
            <a:ext cx="915987" cy="1373188"/>
          </a:xfrm>
          <a:custGeom>
            <a:avLst/>
            <a:gdLst>
              <a:gd name="T0" fmla="*/ 2147483647 w 577"/>
              <a:gd name="T1" fmla="*/ 2147483647 h 865"/>
              <a:gd name="T2" fmla="*/ 2147483647 w 577"/>
              <a:gd name="T3" fmla="*/ 2147483647 h 865"/>
              <a:gd name="T4" fmla="*/ 2147483647 w 577"/>
              <a:gd name="T5" fmla="*/ 2147483647 h 865"/>
              <a:gd name="T6" fmla="*/ 2147483647 w 577"/>
              <a:gd name="T7" fmla="*/ 2147483647 h 865"/>
              <a:gd name="T8" fmla="*/ 2147483647 w 577"/>
              <a:gd name="T9" fmla="*/ 2147483647 h 865"/>
              <a:gd name="T10" fmla="*/ 2147483647 w 577"/>
              <a:gd name="T11" fmla="*/ 2147483647 h 865"/>
              <a:gd name="T12" fmla="*/ 2147483647 w 577"/>
              <a:gd name="T13" fmla="*/ 2147483647 h 865"/>
              <a:gd name="T14" fmla="*/ 2147483647 w 577"/>
              <a:gd name="T15" fmla="*/ 2147483647 h 865"/>
              <a:gd name="T16" fmla="*/ 2147483647 w 577"/>
              <a:gd name="T17" fmla="*/ 2147483647 h 865"/>
              <a:gd name="T18" fmla="*/ 2147483647 w 577"/>
              <a:gd name="T19" fmla="*/ 2147483647 h 865"/>
              <a:gd name="T20" fmla="*/ 2147483647 w 577"/>
              <a:gd name="T21" fmla="*/ 2147483647 h 865"/>
              <a:gd name="T22" fmla="*/ 2147483647 w 577"/>
              <a:gd name="T23" fmla="*/ 0 h 865"/>
              <a:gd name="T24" fmla="*/ 2147483647 w 577"/>
              <a:gd name="T25" fmla="*/ 2147483647 h 865"/>
              <a:gd name="T26" fmla="*/ 2147483647 w 577"/>
              <a:gd name="T27" fmla="*/ 2147483647 h 865"/>
              <a:gd name="T28" fmla="*/ 2147483647 w 577"/>
              <a:gd name="T29" fmla="*/ 2147483647 h 865"/>
              <a:gd name="T30" fmla="*/ 2147483647 w 577"/>
              <a:gd name="T31" fmla="*/ 2147483647 h 865"/>
              <a:gd name="T32" fmla="*/ 2147483647 w 577"/>
              <a:gd name="T33" fmla="*/ 2147483647 h 865"/>
              <a:gd name="T34" fmla="*/ 2147483647 w 577"/>
              <a:gd name="T35" fmla="*/ 2147483647 h 865"/>
              <a:gd name="T36" fmla="*/ 2147483647 w 577"/>
              <a:gd name="T37" fmla="*/ 2147483647 h 865"/>
              <a:gd name="T38" fmla="*/ 2147483647 w 577"/>
              <a:gd name="T39" fmla="*/ 2147483647 h 865"/>
              <a:gd name="T40" fmla="*/ 2147483647 w 577"/>
              <a:gd name="T41" fmla="*/ 2147483647 h 865"/>
              <a:gd name="T42" fmla="*/ 2147483647 w 577"/>
              <a:gd name="T43" fmla="*/ 2147483647 h 865"/>
              <a:gd name="T44" fmla="*/ 2147483647 w 577"/>
              <a:gd name="T45" fmla="*/ 2147483647 h 865"/>
              <a:gd name="T46" fmla="*/ 2147483647 w 577"/>
              <a:gd name="T47" fmla="*/ 2147483647 h 865"/>
              <a:gd name="T48" fmla="*/ 2147483647 w 577"/>
              <a:gd name="T49" fmla="*/ 2147483647 h 865"/>
              <a:gd name="T50" fmla="*/ 2147483647 w 577"/>
              <a:gd name="T51" fmla="*/ 2147483647 h 865"/>
              <a:gd name="T52" fmla="*/ 2147483647 w 577"/>
              <a:gd name="T53" fmla="*/ 2147483647 h 865"/>
              <a:gd name="T54" fmla="*/ 2147483647 w 577"/>
              <a:gd name="T55" fmla="*/ 2147483647 h 865"/>
              <a:gd name="T56" fmla="*/ 2147483647 w 577"/>
              <a:gd name="T57" fmla="*/ 2147483647 h 865"/>
              <a:gd name="T58" fmla="*/ 2147483647 w 577"/>
              <a:gd name="T59" fmla="*/ 2147483647 h 865"/>
              <a:gd name="T60" fmla="*/ 2147483647 w 577"/>
              <a:gd name="T61" fmla="*/ 2147483647 h 865"/>
              <a:gd name="T62" fmla="*/ 2147483647 w 577"/>
              <a:gd name="T63" fmla="*/ 2147483647 h 865"/>
              <a:gd name="T64" fmla="*/ 2147483647 w 577"/>
              <a:gd name="T65" fmla="*/ 2147483647 h 865"/>
              <a:gd name="T66" fmla="*/ 2147483647 w 577"/>
              <a:gd name="T67" fmla="*/ 2147483647 h 865"/>
              <a:gd name="T68" fmla="*/ 2147483647 w 577"/>
              <a:gd name="T69" fmla="*/ 2147483647 h 865"/>
              <a:gd name="T70" fmla="*/ 2147483647 w 577"/>
              <a:gd name="T71" fmla="*/ 2147483647 h 865"/>
              <a:gd name="T72" fmla="*/ 2147483647 w 577"/>
              <a:gd name="T73" fmla="*/ 2147483647 h 865"/>
              <a:gd name="T74" fmla="*/ 2147483647 w 577"/>
              <a:gd name="T75" fmla="*/ 2147483647 h 865"/>
              <a:gd name="T76" fmla="*/ 2147483647 w 577"/>
              <a:gd name="T77" fmla="*/ 2147483647 h 865"/>
              <a:gd name="T78" fmla="*/ 2147483647 w 577"/>
              <a:gd name="T79" fmla="*/ 2147483647 h 865"/>
              <a:gd name="T80" fmla="*/ 2147483647 w 577"/>
              <a:gd name="T81" fmla="*/ 2147483647 h 865"/>
              <a:gd name="T82" fmla="*/ 2147483647 w 577"/>
              <a:gd name="T83" fmla="*/ 2147483647 h 865"/>
              <a:gd name="T84" fmla="*/ 2147483647 w 577"/>
              <a:gd name="T85" fmla="*/ 2147483647 h 865"/>
              <a:gd name="T86" fmla="*/ 2147483647 w 577"/>
              <a:gd name="T87" fmla="*/ 2147483647 h 865"/>
              <a:gd name="T88" fmla="*/ 2147483647 w 577"/>
              <a:gd name="T89" fmla="*/ 2147483647 h 865"/>
              <a:gd name="T90" fmla="*/ 2147483647 w 577"/>
              <a:gd name="T91" fmla="*/ 2147483647 h 865"/>
              <a:gd name="T92" fmla="*/ 2147483647 w 577"/>
              <a:gd name="T93" fmla="*/ 2147483647 h 865"/>
              <a:gd name="T94" fmla="*/ 2147483647 w 577"/>
              <a:gd name="T95" fmla="*/ 2147483647 h 865"/>
              <a:gd name="T96" fmla="*/ 2147483647 w 577"/>
              <a:gd name="T97" fmla="*/ 2147483647 h 865"/>
              <a:gd name="T98" fmla="*/ 0 w 577"/>
              <a:gd name="T99" fmla="*/ 2147483647 h 8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77"/>
              <a:gd name="T151" fmla="*/ 0 h 865"/>
              <a:gd name="T152" fmla="*/ 577 w 577"/>
              <a:gd name="T153" fmla="*/ 865 h 86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77" h="865">
                <a:moveTo>
                  <a:pt x="0" y="188"/>
                </a:moveTo>
                <a:lnTo>
                  <a:pt x="12" y="175"/>
                </a:lnTo>
                <a:lnTo>
                  <a:pt x="15" y="162"/>
                </a:lnTo>
                <a:lnTo>
                  <a:pt x="15" y="149"/>
                </a:lnTo>
                <a:lnTo>
                  <a:pt x="24" y="149"/>
                </a:lnTo>
                <a:lnTo>
                  <a:pt x="34" y="149"/>
                </a:lnTo>
                <a:lnTo>
                  <a:pt x="24" y="118"/>
                </a:lnTo>
                <a:lnTo>
                  <a:pt x="52" y="131"/>
                </a:lnTo>
                <a:lnTo>
                  <a:pt x="55" y="118"/>
                </a:lnTo>
                <a:lnTo>
                  <a:pt x="65" y="109"/>
                </a:lnTo>
                <a:lnTo>
                  <a:pt x="74" y="105"/>
                </a:lnTo>
                <a:lnTo>
                  <a:pt x="74" y="118"/>
                </a:lnTo>
                <a:lnTo>
                  <a:pt x="83" y="105"/>
                </a:lnTo>
                <a:lnTo>
                  <a:pt x="92" y="96"/>
                </a:lnTo>
                <a:lnTo>
                  <a:pt x="102" y="92"/>
                </a:lnTo>
                <a:lnTo>
                  <a:pt x="111" y="92"/>
                </a:lnTo>
                <a:lnTo>
                  <a:pt x="120" y="92"/>
                </a:lnTo>
                <a:lnTo>
                  <a:pt x="130" y="92"/>
                </a:lnTo>
                <a:lnTo>
                  <a:pt x="139" y="92"/>
                </a:lnTo>
                <a:lnTo>
                  <a:pt x="148" y="92"/>
                </a:lnTo>
                <a:lnTo>
                  <a:pt x="157" y="83"/>
                </a:lnTo>
                <a:lnTo>
                  <a:pt x="167" y="78"/>
                </a:lnTo>
                <a:lnTo>
                  <a:pt x="176" y="78"/>
                </a:lnTo>
                <a:lnTo>
                  <a:pt x="185" y="74"/>
                </a:lnTo>
                <a:lnTo>
                  <a:pt x="195" y="70"/>
                </a:lnTo>
                <a:lnTo>
                  <a:pt x="204" y="70"/>
                </a:lnTo>
                <a:lnTo>
                  <a:pt x="213" y="70"/>
                </a:lnTo>
                <a:lnTo>
                  <a:pt x="222" y="83"/>
                </a:lnTo>
                <a:lnTo>
                  <a:pt x="232" y="70"/>
                </a:lnTo>
                <a:lnTo>
                  <a:pt x="241" y="70"/>
                </a:lnTo>
                <a:lnTo>
                  <a:pt x="250" y="70"/>
                </a:lnTo>
                <a:lnTo>
                  <a:pt x="260" y="65"/>
                </a:lnTo>
                <a:lnTo>
                  <a:pt x="269" y="65"/>
                </a:lnTo>
                <a:lnTo>
                  <a:pt x="278" y="65"/>
                </a:lnTo>
                <a:lnTo>
                  <a:pt x="288" y="65"/>
                </a:lnTo>
                <a:lnTo>
                  <a:pt x="297" y="65"/>
                </a:lnTo>
                <a:lnTo>
                  <a:pt x="306" y="65"/>
                </a:lnTo>
                <a:lnTo>
                  <a:pt x="315" y="65"/>
                </a:lnTo>
                <a:lnTo>
                  <a:pt x="325" y="65"/>
                </a:lnTo>
                <a:lnTo>
                  <a:pt x="334" y="65"/>
                </a:lnTo>
                <a:lnTo>
                  <a:pt x="343" y="65"/>
                </a:lnTo>
                <a:lnTo>
                  <a:pt x="353" y="65"/>
                </a:lnTo>
                <a:lnTo>
                  <a:pt x="362" y="65"/>
                </a:lnTo>
                <a:lnTo>
                  <a:pt x="371" y="65"/>
                </a:lnTo>
                <a:lnTo>
                  <a:pt x="380" y="65"/>
                </a:lnTo>
                <a:lnTo>
                  <a:pt x="390" y="65"/>
                </a:lnTo>
                <a:lnTo>
                  <a:pt x="399" y="65"/>
                </a:lnTo>
                <a:lnTo>
                  <a:pt x="432" y="0"/>
                </a:lnTo>
                <a:lnTo>
                  <a:pt x="432" y="48"/>
                </a:lnTo>
                <a:lnTo>
                  <a:pt x="432" y="0"/>
                </a:lnTo>
                <a:lnTo>
                  <a:pt x="432" y="48"/>
                </a:lnTo>
                <a:lnTo>
                  <a:pt x="458" y="52"/>
                </a:lnTo>
                <a:lnTo>
                  <a:pt x="432" y="48"/>
                </a:lnTo>
                <a:lnTo>
                  <a:pt x="458" y="52"/>
                </a:lnTo>
                <a:lnTo>
                  <a:pt x="467" y="57"/>
                </a:lnTo>
                <a:lnTo>
                  <a:pt x="432" y="0"/>
                </a:lnTo>
                <a:lnTo>
                  <a:pt x="486" y="74"/>
                </a:lnTo>
                <a:lnTo>
                  <a:pt x="492" y="87"/>
                </a:lnTo>
                <a:lnTo>
                  <a:pt x="498" y="105"/>
                </a:lnTo>
                <a:lnTo>
                  <a:pt x="507" y="122"/>
                </a:lnTo>
                <a:lnTo>
                  <a:pt x="514" y="149"/>
                </a:lnTo>
                <a:lnTo>
                  <a:pt x="520" y="166"/>
                </a:lnTo>
                <a:lnTo>
                  <a:pt x="526" y="179"/>
                </a:lnTo>
                <a:lnTo>
                  <a:pt x="532" y="192"/>
                </a:lnTo>
                <a:lnTo>
                  <a:pt x="535" y="206"/>
                </a:lnTo>
                <a:lnTo>
                  <a:pt x="538" y="219"/>
                </a:lnTo>
                <a:lnTo>
                  <a:pt x="541" y="232"/>
                </a:lnTo>
                <a:lnTo>
                  <a:pt x="541" y="249"/>
                </a:lnTo>
                <a:lnTo>
                  <a:pt x="545" y="263"/>
                </a:lnTo>
                <a:lnTo>
                  <a:pt x="545" y="276"/>
                </a:lnTo>
                <a:lnTo>
                  <a:pt x="548" y="311"/>
                </a:lnTo>
                <a:lnTo>
                  <a:pt x="551" y="328"/>
                </a:lnTo>
                <a:lnTo>
                  <a:pt x="554" y="342"/>
                </a:lnTo>
                <a:lnTo>
                  <a:pt x="554" y="355"/>
                </a:lnTo>
                <a:lnTo>
                  <a:pt x="557" y="368"/>
                </a:lnTo>
                <a:lnTo>
                  <a:pt x="545" y="399"/>
                </a:lnTo>
                <a:lnTo>
                  <a:pt x="545" y="434"/>
                </a:lnTo>
                <a:lnTo>
                  <a:pt x="545" y="469"/>
                </a:lnTo>
                <a:lnTo>
                  <a:pt x="545" y="539"/>
                </a:lnTo>
                <a:lnTo>
                  <a:pt x="545" y="504"/>
                </a:lnTo>
                <a:lnTo>
                  <a:pt x="545" y="539"/>
                </a:lnTo>
                <a:lnTo>
                  <a:pt x="545" y="574"/>
                </a:lnTo>
                <a:lnTo>
                  <a:pt x="545" y="609"/>
                </a:lnTo>
                <a:lnTo>
                  <a:pt x="545" y="644"/>
                </a:lnTo>
                <a:lnTo>
                  <a:pt x="569" y="679"/>
                </a:lnTo>
                <a:lnTo>
                  <a:pt x="576" y="671"/>
                </a:lnTo>
                <a:lnTo>
                  <a:pt x="572" y="679"/>
                </a:lnTo>
                <a:lnTo>
                  <a:pt x="576" y="692"/>
                </a:lnTo>
                <a:lnTo>
                  <a:pt x="572" y="706"/>
                </a:lnTo>
                <a:lnTo>
                  <a:pt x="563" y="710"/>
                </a:lnTo>
                <a:lnTo>
                  <a:pt x="554" y="710"/>
                </a:lnTo>
                <a:lnTo>
                  <a:pt x="545" y="714"/>
                </a:lnTo>
                <a:lnTo>
                  <a:pt x="538" y="728"/>
                </a:lnTo>
                <a:lnTo>
                  <a:pt x="529" y="728"/>
                </a:lnTo>
                <a:lnTo>
                  <a:pt x="520" y="732"/>
                </a:lnTo>
                <a:lnTo>
                  <a:pt x="510" y="741"/>
                </a:lnTo>
                <a:lnTo>
                  <a:pt x="501" y="741"/>
                </a:lnTo>
                <a:lnTo>
                  <a:pt x="492" y="749"/>
                </a:lnTo>
                <a:lnTo>
                  <a:pt x="480" y="763"/>
                </a:lnTo>
                <a:lnTo>
                  <a:pt x="470" y="767"/>
                </a:lnTo>
                <a:lnTo>
                  <a:pt x="461" y="776"/>
                </a:lnTo>
                <a:lnTo>
                  <a:pt x="452" y="780"/>
                </a:lnTo>
                <a:lnTo>
                  <a:pt x="442" y="793"/>
                </a:lnTo>
                <a:lnTo>
                  <a:pt x="430" y="802"/>
                </a:lnTo>
                <a:lnTo>
                  <a:pt x="421" y="802"/>
                </a:lnTo>
                <a:lnTo>
                  <a:pt x="411" y="802"/>
                </a:lnTo>
                <a:lnTo>
                  <a:pt x="402" y="811"/>
                </a:lnTo>
                <a:lnTo>
                  <a:pt x="393" y="815"/>
                </a:lnTo>
                <a:lnTo>
                  <a:pt x="384" y="820"/>
                </a:lnTo>
                <a:lnTo>
                  <a:pt x="374" y="833"/>
                </a:lnTo>
                <a:lnTo>
                  <a:pt x="365" y="833"/>
                </a:lnTo>
                <a:lnTo>
                  <a:pt x="356" y="846"/>
                </a:lnTo>
                <a:lnTo>
                  <a:pt x="346" y="850"/>
                </a:lnTo>
                <a:lnTo>
                  <a:pt x="337" y="855"/>
                </a:lnTo>
                <a:lnTo>
                  <a:pt x="328" y="859"/>
                </a:lnTo>
                <a:lnTo>
                  <a:pt x="318" y="864"/>
                </a:lnTo>
                <a:lnTo>
                  <a:pt x="309" y="864"/>
                </a:lnTo>
                <a:lnTo>
                  <a:pt x="300" y="864"/>
                </a:lnTo>
                <a:lnTo>
                  <a:pt x="291" y="864"/>
                </a:lnTo>
                <a:lnTo>
                  <a:pt x="281" y="864"/>
                </a:lnTo>
                <a:lnTo>
                  <a:pt x="272" y="864"/>
                </a:lnTo>
                <a:lnTo>
                  <a:pt x="263" y="864"/>
                </a:lnTo>
                <a:lnTo>
                  <a:pt x="253" y="864"/>
                </a:lnTo>
                <a:lnTo>
                  <a:pt x="244" y="864"/>
                </a:lnTo>
                <a:lnTo>
                  <a:pt x="235" y="864"/>
                </a:lnTo>
                <a:lnTo>
                  <a:pt x="226" y="864"/>
                </a:lnTo>
                <a:lnTo>
                  <a:pt x="216" y="859"/>
                </a:lnTo>
                <a:lnTo>
                  <a:pt x="207" y="850"/>
                </a:lnTo>
                <a:lnTo>
                  <a:pt x="204" y="837"/>
                </a:lnTo>
                <a:lnTo>
                  <a:pt x="195" y="837"/>
                </a:lnTo>
                <a:lnTo>
                  <a:pt x="185" y="837"/>
                </a:lnTo>
                <a:lnTo>
                  <a:pt x="176" y="837"/>
                </a:lnTo>
                <a:lnTo>
                  <a:pt x="176" y="824"/>
                </a:lnTo>
                <a:lnTo>
                  <a:pt x="170" y="793"/>
                </a:lnTo>
                <a:lnTo>
                  <a:pt x="164" y="780"/>
                </a:lnTo>
                <a:lnTo>
                  <a:pt x="161" y="767"/>
                </a:lnTo>
                <a:lnTo>
                  <a:pt x="154" y="754"/>
                </a:lnTo>
                <a:lnTo>
                  <a:pt x="145" y="741"/>
                </a:lnTo>
                <a:lnTo>
                  <a:pt x="133" y="736"/>
                </a:lnTo>
                <a:lnTo>
                  <a:pt x="123" y="732"/>
                </a:lnTo>
                <a:lnTo>
                  <a:pt x="114" y="723"/>
                </a:lnTo>
                <a:lnTo>
                  <a:pt x="105" y="719"/>
                </a:lnTo>
                <a:lnTo>
                  <a:pt x="102" y="706"/>
                </a:lnTo>
                <a:lnTo>
                  <a:pt x="102" y="692"/>
                </a:lnTo>
                <a:lnTo>
                  <a:pt x="102" y="679"/>
                </a:lnTo>
                <a:lnTo>
                  <a:pt x="102" y="666"/>
                </a:lnTo>
                <a:lnTo>
                  <a:pt x="102" y="653"/>
                </a:lnTo>
                <a:lnTo>
                  <a:pt x="99" y="640"/>
                </a:lnTo>
                <a:lnTo>
                  <a:pt x="96" y="627"/>
                </a:lnTo>
                <a:lnTo>
                  <a:pt x="96" y="614"/>
                </a:lnTo>
                <a:lnTo>
                  <a:pt x="96" y="600"/>
                </a:lnTo>
                <a:lnTo>
                  <a:pt x="96" y="583"/>
                </a:lnTo>
                <a:lnTo>
                  <a:pt x="96" y="570"/>
                </a:lnTo>
                <a:lnTo>
                  <a:pt x="96" y="552"/>
                </a:lnTo>
                <a:lnTo>
                  <a:pt x="96" y="535"/>
                </a:lnTo>
                <a:lnTo>
                  <a:pt x="96" y="521"/>
                </a:lnTo>
                <a:lnTo>
                  <a:pt x="96" y="508"/>
                </a:lnTo>
                <a:lnTo>
                  <a:pt x="96" y="495"/>
                </a:lnTo>
                <a:lnTo>
                  <a:pt x="96" y="478"/>
                </a:lnTo>
                <a:lnTo>
                  <a:pt x="96" y="460"/>
                </a:lnTo>
                <a:lnTo>
                  <a:pt x="96" y="447"/>
                </a:lnTo>
                <a:lnTo>
                  <a:pt x="96" y="434"/>
                </a:lnTo>
                <a:lnTo>
                  <a:pt x="96" y="421"/>
                </a:lnTo>
                <a:lnTo>
                  <a:pt x="96" y="403"/>
                </a:lnTo>
                <a:lnTo>
                  <a:pt x="96" y="390"/>
                </a:lnTo>
                <a:lnTo>
                  <a:pt x="96" y="377"/>
                </a:lnTo>
                <a:lnTo>
                  <a:pt x="96" y="364"/>
                </a:lnTo>
                <a:lnTo>
                  <a:pt x="92" y="350"/>
                </a:lnTo>
                <a:lnTo>
                  <a:pt x="86" y="333"/>
                </a:lnTo>
                <a:lnTo>
                  <a:pt x="83" y="320"/>
                </a:lnTo>
                <a:lnTo>
                  <a:pt x="80" y="307"/>
                </a:lnTo>
                <a:lnTo>
                  <a:pt x="74" y="293"/>
                </a:lnTo>
                <a:lnTo>
                  <a:pt x="61" y="280"/>
                </a:lnTo>
                <a:lnTo>
                  <a:pt x="55" y="267"/>
                </a:lnTo>
                <a:lnTo>
                  <a:pt x="55" y="254"/>
                </a:lnTo>
                <a:lnTo>
                  <a:pt x="55" y="241"/>
                </a:lnTo>
                <a:lnTo>
                  <a:pt x="46" y="232"/>
                </a:lnTo>
                <a:lnTo>
                  <a:pt x="37" y="232"/>
                </a:lnTo>
                <a:lnTo>
                  <a:pt x="24" y="223"/>
                </a:lnTo>
                <a:lnTo>
                  <a:pt x="37" y="223"/>
                </a:lnTo>
                <a:lnTo>
                  <a:pt x="24" y="223"/>
                </a:lnTo>
                <a:lnTo>
                  <a:pt x="27" y="210"/>
                </a:lnTo>
                <a:lnTo>
                  <a:pt x="18" y="210"/>
                </a:lnTo>
                <a:lnTo>
                  <a:pt x="9" y="210"/>
                </a:lnTo>
                <a:lnTo>
                  <a:pt x="0" y="188"/>
                </a:lnTo>
                <a:lnTo>
                  <a:pt x="12" y="184"/>
                </a:lnTo>
                <a:lnTo>
                  <a:pt x="0" y="188"/>
                </a:lnTo>
              </a:path>
            </a:pathLst>
          </a:custGeom>
          <a:solidFill>
            <a:schemeClr val="hlink"/>
          </a:solidFill>
          <a:ln w="127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4100" name="Freeform 3"/>
          <p:cNvSpPr>
            <a:spLocks/>
          </p:cNvSpPr>
          <p:nvPr/>
        </p:nvSpPr>
        <p:spPr bwMode="auto">
          <a:xfrm>
            <a:off x="2903538" y="1219200"/>
            <a:ext cx="1573212" cy="2144713"/>
          </a:xfrm>
          <a:custGeom>
            <a:avLst/>
            <a:gdLst>
              <a:gd name="T0" fmla="*/ 2147483647 w 991"/>
              <a:gd name="T1" fmla="*/ 2147483647 h 1351"/>
              <a:gd name="T2" fmla="*/ 2147483647 w 991"/>
              <a:gd name="T3" fmla="*/ 2147483647 h 1351"/>
              <a:gd name="T4" fmla="*/ 0 w 991"/>
              <a:gd name="T5" fmla="*/ 2147483647 h 1351"/>
              <a:gd name="T6" fmla="*/ 2147483647 w 991"/>
              <a:gd name="T7" fmla="*/ 2147483647 h 1351"/>
              <a:gd name="T8" fmla="*/ 2147483647 w 991"/>
              <a:gd name="T9" fmla="*/ 2147483647 h 1351"/>
              <a:gd name="T10" fmla="*/ 2147483647 w 991"/>
              <a:gd name="T11" fmla="*/ 2147483647 h 1351"/>
              <a:gd name="T12" fmla="*/ 2147483647 w 991"/>
              <a:gd name="T13" fmla="*/ 2147483647 h 1351"/>
              <a:gd name="T14" fmla="*/ 2147483647 w 991"/>
              <a:gd name="T15" fmla="*/ 2147483647 h 1351"/>
              <a:gd name="T16" fmla="*/ 2147483647 w 991"/>
              <a:gd name="T17" fmla="*/ 2147483647 h 1351"/>
              <a:gd name="T18" fmla="*/ 2147483647 w 991"/>
              <a:gd name="T19" fmla="*/ 2147483647 h 1351"/>
              <a:gd name="T20" fmla="*/ 2147483647 w 991"/>
              <a:gd name="T21" fmla="*/ 2147483647 h 1351"/>
              <a:gd name="T22" fmla="*/ 2147483647 w 991"/>
              <a:gd name="T23" fmla="*/ 2147483647 h 1351"/>
              <a:gd name="T24" fmla="*/ 2147483647 w 991"/>
              <a:gd name="T25" fmla="*/ 2147483647 h 1351"/>
              <a:gd name="T26" fmla="*/ 2147483647 w 991"/>
              <a:gd name="T27" fmla="*/ 2147483647 h 1351"/>
              <a:gd name="T28" fmla="*/ 2147483647 w 991"/>
              <a:gd name="T29" fmla="*/ 2147483647 h 1351"/>
              <a:gd name="T30" fmla="*/ 2147483647 w 991"/>
              <a:gd name="T31" fmla="*/ 2147483647 h 1351"/>
              <a:gd name="T32" fmla="*/ 2147483647 w 991"/>
              <a:gd name="T33" fmla="*/ 2147483647 h 1351"/>
              <a:gd name="T34" fmla="*/ 2147483647 w 991"/>
              <a:gd name="T35" fmla="*/ 2147483647 h 1351"/>
              <a:gd name="T36" fmla="*/ 2147483647 w 991"/>
              <a:gd name="T37" fmla="*/ 2147483647 h 1351"/>
              <a:gd name="T38" fmla="*/ 2147483647 w 991"/>
              <a:gd name="T39" fmla="*/ 2147483647 h 1351"/>
              <a:gd name="T40" fmla="*/ 2147483647 w 991"/>
              <a:gd name="T41" fmla="*/ 2147483647 h 1351"/>
              <a:gd name="T42" fmla="*/ 2147483647 w 991"/>
              <a:gd name="T43" fmla="*/ 2147483647 h 1351"/>
              <a:gd name="T44" fmla="*/ 2147483647 w 991"/>
              <a:gd name="T45" fmla="*/ 2147483647 h 1351"/>
              <a:gd name="T46" fmla="*/ 2147483647 w 991"/>
              <a:gd name="T47" fmla="*/ 2147483647 h 1351"/>
              <a:gd name="T48" fmla="*/ 2147483647 w 991"/>
              <a:gd name="T49" fmla="*/ 2147483647 h 1351"/>
              <a:gd name="T50" fmla="*/ 2147483647 w 991"/>
              <a:gd name="T51" fmla="*/ 2147483647 h 1351"/>
              <a:gd name="T52" fmla="*/ 2147483647 w 991"/>
              <a:gd name="T53" fmla="*/ 2147483647 h 1351"/>
              <a:gd name="T54" fmla="*/ 2147483647 w 991"/>
              <a:gd name="T55" fmla="*/ 2147483647 h 1351"/>
              <a:gd name="T56" fmla="*/ 2147483647 w 991"/>
              <a:gd name="T57" fmla="*/ 2147483647 h 1351"/>
              <a:gd name="T58" fmla="*/ 2147483647 w 991"/>
              <a:gd name="T59" fmla="*/ 2147483647 h 1351"/>
              <a:gd name="T60" fmla="*/ 2147483647 w 991"/>
              <a:gd name="T61" fmla="*/ 2147483647 h 1351"/>
              <a:gd name="T62" fmla="*/ 2147483647 w 991"/>
              <a:gd name="T63" fmla="*/ 2147483647 h 1351"/>
              <a:gd name="T64" fmla="*/ 2147483647 w 991"/>
              <a:gd name="T65" fmla="*/ 0 h 1351"/>
              <a:gd name="T66" fmla="*/ 2147483647 w 991"/>
              <a:gd name="T67" fmla="*/ 2147483647 h 1351"/>
              <a:gd name="T68" fmla="*/ 2147483647 w 991"/>
              <a:gd name="T69" fmla="*/ 2147483647 h 1351"/>
              <a:gd name="T70" fmla="*/ 2147483647 w 991"/>
              <a:gd name="T71" fmla="*/ 2147483647 h 1351"/>
              <a:gd name="T72" fmla="*/ 2147483647 w 991"/>
              <a:gd name="T73" fmla="*/ 2147483647 h 1351"/>
              <a:gd name="T74" fmla="*/ 2147483647 w 991"/>
              <a:gd name="T75" fmla="*/ 2147483647 h 1351"/>
              <a:gd name="T76" fmla="*/ 2147483647 w 991"/>
              <a:gd name="T77" fmla="*/ 2147483647 h 1351"/>
              <a:gd name="T78" fmla="*/ 2147483647 w 991"/>
              <a:gd name="T79" fmla="*/ 2147483647 h 1351"/>
              <a:gd name="T80" fmla="*/ 2147483647 w 991"/>
              <a:gd name="T81" fmla="*/ 2147483647 h 135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91"/>
              <a:gd name="T124" fmla="*/ 0 h 1351"/>
              <a:gd name="T125" fmla="*/ 991 w 991"/>
              <a:gd name="T126" fmla="*/ 1351 h 135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91" h="1351">
                <a:moveTo>
                  <a:pt x="98" y="313"/>
                </a:moveTo>
                <a:lnTo>
                  <a:pt x="64" y="321"/>
                </a:lnTo>
                <a:lnTo>
                  <a:pt x="37" y="376"/>
                </a:lnTo>
                <a:lnTo>
                  <a:pt x="6" y="408"/>
                </a:lnTo>
                <a:lnTo>
                  <a:pt x="16" y="468"/>
                </a:lnTo>
                <a:lnTo>
                  <a:pt x="0" y="517"/>
                </a:lnTo>
                <a:lnTo>
                  <a:pt x="0" y="566"/>
                </a:lnTo>
                <a:lnTo>
                  <a:pt x="6" y="596"/>
                </a:lnTo>
                <a:lnTo>
                  <a:pt x="37" y="659"/>
                </a:lnTo>
                <a:lnTo>
                  <a:pt x="37" y="722"/>
                </a:lnTo>
                <a:lnTo>
                  <a:pt x="37" y="784"/>
                </a:lnTo>
                <a:lnTo>
                  <a:pt x="37" y="847"/>
                </a:lnTo>
                <a:lnTo>
                  <a:pt x="6" y="879"/>
                </a:lnTo>
                <a:lnTo>
                  <a:pt x="6" y="941"/>
                </a:lnTo>
                <a:lnTo>
                  <a:pt x="16" y="958"/>
                </a:lnTo>
                <a:lnTo>
                  <a:pt x="37" y="1036"/>
                </a:lnTo>
                <a:lnTo>
                  <a:pt x="37" y="1098"/>
                </a:lnTo>
                <a:lnTo>
                  <a:pt x="16" y="1122"/>
                </a:lnTo>
                <a:lnTo>
                  <a:pt x="16" y="1171"/>
                </a:lnTo>
                <a:lnTo>
                  <a:pt x="37" y="1161"/>
                </a:lnTo>
                <a:lnTo>
                  <a:pt x="80" y="1138"/>
                </a:lnTo>
                <a:lnTo>
                  <a:pt x="128" y="1122"/>
                </a:lnTo>
                <a:lnTo>
                  <a:pt x="176" y="1122"/>
                </a:lnTo>
                <a:lnTo>
                  <a:pt x="221" y="1161"/>
                </a:lnTo>
                <a:lnTo>
                  <a:pt x="283" y="1193"/>
                </a:lnTo>
                <a:lnTo>
                  <a:pt x="313" y="1193"/>
                </a:lnTo>
                <a:lnTo>
                  <a:pt x="375" y="1193"/>
                </a:lnTo>
                <a:lnTo>
                  <a:pt x="416" y="1171"/>
                </a:lnTo>
                <a:lnTo>
                  <a:pt x="498" y="1130"/>
                </a:lnTo>
                <a:lnTo>
                  <a:pt x="590" y="1161"/>
                </a:lnTo>
                <a:lnTo>
                  <a:pt x="621" y="1193"/>
                </a:lnTo>
                <a:lnTo>
                  <a:pt x="744" y="1318"/>
                </a:lnTo>
                <a:lnTo>
                  <a:pt x="774" y="1350"/>
                </a:lnTo>
                <a:lnTo>
                  <a:pt x="836" y="1287"/>
                </a:lnTo>
                <a:lnTo>
                  <a:pt x="897" y="1255"/>
                </a:lnTo>
                <a:lnTo>
                  <a:pt x="959" y="1224"/>
                </a:lnTo>
                <a:lnTo>
                  <a:pt x="990" y="1161"/>
                </a:lnTo>
                <a:lnTo>
                  <a:pt x="945" y="1056"/>
                </a:lnTo>
                <a:lnTo>
                  <a:pt x="928" y="1036"/>
                </a:lnTo>
                <a:lnTo>
                  <a:pt x="928" y="1004"/>
                </a:lnTo>
                <a:lnTo>
                  <a:pt x="928" y="973"/>
                </a:lnTo>
                <a:lnTo>
                  <a:pt x="928" y="910"/>
                </a:lnTo>
                <a:lnTo>
                  <a:pt x="959" y="847"/>
                </a:lnTo>
                <a:lnTo>
                  <a:pt x="928" y="816"/>
                </a:lnTo>
                <a:lnTo>
                  <a:pt x="928" y="784"/>
                </a:lnTo>
                <a:lnTo>
                  <a:pt x="897" y="722"/>
                </a:lnTo>
                <a:lnTo>
                  <a:pt x="897" y="659"/>
                </a:lnTo>
                <a:lnTo>
                  <a:pt x="928" y="627"/>
                </a:lnTo>
                <a:lnTo>
                  <a:pt x="928" y="565"/>
                </a:lnTo>
                <a:lnTo>
                  <a:pt x="928" y="502"/>
                </a:lnTo>
                <a:lnTo>
                  <a:pt x="928" y="439"/>
                </a:lnTo>
                <a:lnTo>
                  <a:pt x="897" y="345"/>
                </a:lnTo>
                <a:lnTo>
                  <a:pt x="897" y="313"/>
                </a:lnTo>
                <a:lnTo>
                  <a:pt x="867" y="282"/>
                </a:lnTo>
                <a:lnTo>
                  <a:pt x="805" y="156"/>
                </a:lnTo>
                <a:lnTo>
                  <a:pt x="817" y="107"/>
                </a:lnTo>
                <a:lnTo>
                  <a:pt x="805" y="31"/>
                </a:lnTo>
                <a:lnTo>
                  <a:pt x="774" y="0"/>
                </a:lnTo>
                <a:lnTo>
                  <a:pt x="713" y="31"/>
                </a:lnTo>
                <a:lnTo>
                  <a:pt x="682" y="62"/>
                </a:lnTo>
                <a:lnTo>
                  <a:pt x="641" y="107"/>
                </a:lnTo>
                <a:lnTo>
                  <a:pt x="592" y="107"/>
                </a:lnTo>
                <a:lnTo>
                  <a:pt x="544" y="107"/>
                </a:lnTo>
                <a:lnTo>
                  <a:pt x="528" y="125"/>
                </a:lnTo>
                <a:lnTo>
                  <a:pt x="467" y="156"/>
                </a:lnTo>
                <a:lnTo>
                  <a:pt x="436" y="156"/>
                </a:lnTo>
                <a:lnTo>
                  <a:pt x="375" y="156"/>
                </a:lnTo>
                <a:lnTo>
                  <a:pt x="313" y="188"/>
                </a:lnTo>
                <a:lnTo>
                  <a:pt x="256" y="190"/>
                </a:lnTo>
                <a:lnTo>
                  <a:pt x="221" y="219"/>
                </a:lnTo>
                <a:lnTo>
                  <a:pt x="160" y="219"/>
                </a:lnTo>
                <a:lnTo>
                  <a:pt x="98" y="282"/>
                </a:lnTo>
                <a:lnTo>
                  <a:pt x="98" y="313"/>
                </a:lnTo>
              </a:path>
            </a:pathLst>
          </a:custGeom>
          <a:solidFill>
            <a:srgbClr val="FFCCFF"/>
          </a:solidFill>
          <a:ln w="12700" cap="rnd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01" name="Freeform 4"/>
          <p:cNvSpPr>
            <a:spLocks/>
          </p:cNvSpPr>
          <p:nvPr/>
        </p:nvSpPr>
        <p:spPr bwMode="auto">
          <a:xfrm>
            <a:off x="2306638" y="2914650"/>
            <a:ext cx="1941512" cy="1262063"/>
          </a:xfrm>
          <a:custGeom>
            <a:avLst/>
            <a:gdLst>
              <a:gd name="T0" fmla="*/ 2147483647 w 1223"/>
              <a:gd name="T1" fmla="*/ 2147483647 h 794"/>
              <a:gd name="T2" fmla="*/ 2147483647 w 1223"/>
              <a:gd name="T3" fmla="*/ 2147483647 h 794"/>
              <a:gd name="T4" fmla="*/ 2147483647 w 1223"/>
              <a:gd name="T5" fmla="*/ 2147483647 h 794"/>
              <a:gd name="T6" fmla="*/ 2147483647 w 1223"/>
              <a:gd name="T7" fmla="*/ 2147483647 h 794"/>
              <a:gd name="T8" fmla="*/ 2147483647 w 1223"/>
              <a:gd name="T9" fmla="*/ 2147483647 h 794"/>
              <a:gd name="T10" fmla="*/ 2147483647 w 1223"/>
              <a:gd name="T11" fmla="*/ 2147483647 h 794"/>
              <a:gd name="T12" fmla="*/ 2147483647 w 1223"/>
              <a:gd name="T13" fmla="*/ 2147483647 h 794"/>
              <a:gd name="T14" fmla="*/ 2147483647 w 1223"/>
              <a:gd name="T15" fmla="*/ 2147483647 h 794"/>
              <a:gd name="T16" fmla="*/ 2147483647 w 1223"/>
              <a:gd name="T17" fmla="*/ 2147483647 h 794"/>
              <a:gd name="T18" fmla="*/ 2147483647 w 1223"/>
              <a:gd name="T19" fmla="*/ 2147483647 h 794"/>
              <a:gd name="T20" fmla="*/ 2147483647 w 1223"/>
              <a:gd name="T21" fmla="*/ 0 h 794"/>
              <a:gd name="T22" fmla="*/ 2147483647 w 1223"/>
              <a:gd name="T23" fmla="*/ 0 h 794"/>
              <a:gd name="T24" fmla="*/ 2147483647 w 1223"/>
              <a:gd name="T25" fmla="*/ 2147483647 h 794"/>
              <a:gd name="T26" fmla="*/ 2147483647 w 1223"/>
              <a:gd name="T27" fmla="*/ 2147483647 h 794"/>
              <a:gd name="T28" fmla="*/ 2147483647 w 1223"/>
              <a:gd name="T29" fmla="*/ 2147483647 h 794"/>
              <a:gd name="T30" fmla="*/ 2147483647 w 1223"/>
              <a:gd name="T31" fmla="*/ 2147483647 h 794"/>
              <a:gd name="T32" fmla="*/ 2147483647 w 1223"/>
              <a:gd name="T33" fmla="*/ 2147483647 h 794"/>
              <a:gd name="T34" fmla="*/ 2147483647 w 1223"/>
              <a:gd name="T35" fmla="*/ 2147483647 h 794"/>
              <a:gd name="T36" fmla="*/ 2147483647 w 1223"/>
              <a:gd name="T37" fmla="*/ 2147483647 h 794"/>
              <a:gd name="T38" fmla="*/ 2147483647 w 1223"/>
              <a:gd name="T39" fmla="*/ 2147483647 h 794"/>
              <a:gd name="T40" fmla="*/ 2147483647 w 1223"/>
              <a:gd name="T41" fmla="*/ 2147483647 h 794"/>
              <a:gd name="T42" fmla="*/ 2147483647 w 1223"/>
              <a:gd name="T43" fmla="*/ 2147483647 h 794"/>
              <a:gd name="T44" fmla="*/ 2147483647 w 1223"/>
              <a:gd name="T45" fmla="*/ 2147483647 h 794"/>
              <a:gd name="T46" fmla="*/ 2147483647 w 1223"/>
              <a:gd name="T47" fmla="*/ 2147483647 h 794"/>
              <a:gd name="T48" fmla="*/ 2147483647 w 1223"/>
              <a:gd name="T49" fmla="*/ 2147483647 h 794"/>
              <a:gd name="T50" fmla="*/ 2147483647 w 1223"/>
              <a:gd name="T51" fmla="*/ 2147483647 h 794"/>
              <a:gd name="T52" fmla="*/ 2147483647 w 1223"/>
              <a:gd name="T53" fmla="*/ 2147483647 h 794"/>
              <a:gd name="T54" fmla="*/ 2147483647 w 1223"/>
              <a:gd name="T55" fmla="*/ 2147483647 h 794"/>
              <a:gd name="T56" fmla="*/ 2147483647 w 1223"/>
              <a:gd name="T57" fmla="*/ 2147483647 h 794"/>
              <a:gd name="T58" fmla="*/ 2147483647 w 1223"/>
              <a:gd name="T59" fmla="*/ 2147483647 h 794"/>
              <a:gd name="T60" fmla="*/ 2147483647 w 1223"/>
              <a:gd name="T61" fmla="*/ 2147483647 h 794"/>
              <a:gd name="T62" fmla="*/ 2147483647 w 1223"/>
              <a:gd name="T63" fmla="*/ 2147483647 h 794"/>
              <a:gd name="T64" fmla="*/ 2147483647 w 1223"/>
              <a:gd name="T65" fmla="*/ 2147483647 h 794"/>
              <a:gd name="T66" fmla="*/ 2147483647 w 1223"/>
              <a:gd name="T67" fmla="*/ 2147483647 h 794"/>
              <a:gd name="T68" fmla="*/ 2147483647 w 1223"/>
              <a:gd name="T69" fmla="*/ 2147483647 h 794"/>
              <a:gd name="T70" fmla="*/ 2147483647 w 1223"/>
              <a:gd name="T71" fmla="*/ 2147483647 h 794"/>
              <a:gd name="T72" fmla="*/ 2147483647 w 1223"/>
              <a:gd name="T73" fmla="*/ 2147483647 h 794"/>
              <a:gd name="T74" fmla="*/ 2147483647 w 1223"/>
              <a:gd name="T75" fmla="*/ 2147483647 h 794"/>
              <a:gd name="T76" fmla="*/ 2147483647 w 1223"/>
              <a:gd name="T77" fmla="*/ 2147483647 h 794"/>
              <a:gd name="T78" fmla="*/ 2147483647 w 1223"/>
              <a:gd name="T79" fmla="*/ 2147483647 h 794"/>
              <a:gd name="T80" fmla="*/ 2147483647 w 1223"/>
              <a:gd name="T81" fmla="*/ 2147483647 h 794"/>
              <a:gd name="T82" fmla="*/ 2147483647 w 1223"/>
              <a:gd name="T83" fmla="*/ 2147483647 h 794"/>
              <a:gd name="T84" fmla="*/ 2147483647 w 1223"/>
              <a:gd name="T85" fmla="*/ 2147483647 h 794"/>
              <a:gd name="T86" fmla="*/ 2147483647 w 1223"/>
              <a:gd name="T87" fmla="*/ 2147483647 h 794"/>
              <a:gd name="T88" fmla="*/ 2147483647 w 1223"/>
              <a:gd name="T89" fmla="*/ 2147483647 h 794"/>
              <a:gd name="T90" fmla="*/ 2147483647 w 1223"/>
              <a:gd name="T91" fmla="*/ 2147483647 h 794"/>
              <a:gd name="T92" fmla="*/ 2147483647 w 1223"/>
              <a:gd name="T93" fmla="*/ 2147483647 h 794"/>
              <a:gd name="T94" fmla="*/ 2147483647 w 1223"/>
              <a:gd name="T95" fmla="*/ 2147483647 h 794"/>
              <a:gd name="T96" fmla="*/ 2147483647 w 1223"/>
              <a:gd name="T97" fmla="*/ 2147483647 h 794"/>
              <a:gd name="T98" fmla="*/ 2147483647 w 1223"/>
              <a:gd name="T99" fmla="*/ 2147483647 h 794"/>
              <a:gd name="T100" fmla="*/ 2147483647 w 1223"/>
              <a:gd name="T101" fmla="*/ 2147483647 h 794"/>
              <a:gd name="T102" fmla="*/ 2147483647 w 1223"/>
              <a:gd name="T103" fmla="*/ 2147483647 h 794"/>
              <a:gd name="T104" fmla="*/ 2147483647 w 1223"/>
              <a:gd name="T105" fmla="*/ 2147483647 h 794"/>
              <a:gd name="T106" fmla="*/ 2147483647 w 1223"/>
              <a:gd name="T107" fmla="*/ 2147483647 h 794"/>
              <a:gd name="T108" fmla="*/ 2147483647 w 1223"/>
              <a:gd name="T109" fmla="*/ 2147483647 h 794"/>
              <a:gd name="T110" fmla="*/ 2147483647 w 1223"/>
              <a:gd name="T111" fmla="*/ 2147483647 h 794"/>
              <a:gd name="T112" fmla="*/ 0 w 1223"/>
              <a:gd name="T113" fmla="*/ 2147483647 h 794"/>
              <a:gd name="T114" fmla="*/ 2147483647 w 1223"/>
              <a:gd name="T115" fmla="*/ 2147483647 h 794"/>
              <a:gd name="T116" fmla="*/ 2147483647 w 1223"/>
              <a:gd name="T117" fmla="*/ 2147483647 h 794"/>
              <a:gd name="T118" fmla="*/ 2147483647 w 1223"/>
              <a:gd name="T119" fmla="*/ 2147483647 h 794"/>
              <a:gd name="T120" fmla="*/ 2147483647 w 1223"/>
              <a:gd name="T121" fmla="*/ 2147483647 h 7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23"/>
              <a:gd name="T184" fmla="*/ 0 h 794"/>
              <a:gd name="T185" fmla="*/ 1223 w 1223"/>
              <a:gd name="T186" fmla="*/ 794 h 7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23" h="794">
                <a:moveTo>
                  <a:pt x="167" y="431"/>
                </a:moveTo>
                <a:lnTo>
                  <a:pt x="176" y="421"/>
                </a:lnTo>
                <a:lnTo>
                  <a:pt x="184" y="416"/>
                </a:lnTo>
                <a:lnTo>
                  <a:pt x="192" y="408"/>
                </a:lnTo>
                <a:lnTo>
                  <a:pt x="201" y="405"/>
                </a:lnTo>
                <a:lnTo>
                  <a:pt x="206" y="397"/>
                </a:lnTo>
                <a:lnTo>
                  <a:pt x="215" y="389"/>
                </a:lnTo>
                <a:lnTo>
                  <a:pt x="218" y="382"/>
                </a:lnTo>
                <a:lnTo>
                  <a:pt x="223" y="374"/>
                </a:lnTo>
                <a:lnTo>
                  <a:pt x="232" y="371"/>
                </a:lnTo>
                <a:lnTo>
                  <a:pt x="240" y="366"/>
                </a:lnTo>
                <a:lnTo>
                  <a:pt x="248" y="361"/>
                </a:lnTo>
                <a:lnTo>
                  <a:pt x="260" y="353"/>
                </a:lnTo>
                <a:lnTo>
                  <a:pt x="268" y="348"/>
                </a:lnTo>
                <a:lnTo>
                  <a:pt x="276" y="345"/>
                </a:lnTo>
                <a:lnTo>
                  <a:pt x="285" y="337"/>
                </a:lnTo>
                <a:lnTo>
                  <a:pt x="290" y="329"/>
                </a:lnTo>
                <a:lnTo>
                  <a:pt x="293" y="321"/>
                </a:lnTo>
                <a:lnTo>
                  <a:pt x="296" y="314"/>
                </a:lnTo>
                <a:lnTo>
                  <a:pt x="302" y="306"/>
                </a:lnTo>
                <a:lnTo>
                  <a:pt x="307" y="298"/>
                </a:lnTo>
                <a:lnTo>
                  <a:pt x="315" y="293"/>
                </a:lnTo>
                <a:lnTo>
                  <a:pt x="324" y="282"/>
                </a:lnTo>
                <a:lnTo>
                  <a:pt x="327" y="274"/>
                </a:lnTo>
                <a:lnTo>
                  <a:pt x="335" y="266"/>
                </a:lnTo>
                <a:lnTo>
                  <a:pt x="338" y="259"/>
                </a:lnTo>
                <a:lnTo>
                  <a:pt x="341" y="251"/>
                </a:lnTo>
                <a:lnTo>
                  <a:pt x="346" y="240"/>
                </a:lnTo>
                <a:lnTo>
                  <a:pt x="352" y="230"/>
                </a:lnTo>
                <a:lnTo>
                  <a:pt x="355" y="222"/>
                </a:lnTo>
                <a:lnTo>
                  <a:pt x="357" y="214"/>
                </a:lnTo>
                <a:lnTo>
                  <a:pt x="360" y="206"/>
                </a:lnTo>
                <a:lnTo>
                  <a:pt x="363" y="198"/>
                </a:lnTo>
                <a:lnTo>
                  <a:pt x="363" y="191"/>
                </a:lnTo>
                <a:lnTo>
                  <a:pt x="366" y="183"/>
                </a:lnTo>
                <a:lnTo>
                  <a:pt x="369" y="175"/>
                </a:lnTo>
                <a:lnTo>
                  <a:pt x="369" y="167"/>
                </a:lnTo>
                <a:lnTo>
                  <a:pt x="369" y="159"/>
                </a:lnTo>
                <a:lnTo>
                  <a:pt x="369" y="151"/>
                </a:lnTo>
                <a:lnTo>
                  <a:pt x="369" y="143"/>
                </a:lnTo>
                <a:lnTo>
                  <a:pt x="369" y="136"/>
                </a:lnTo>
                <a:lnTo>
                  <a:pt x="369" y="128"/>
                </a:lnTo>
                <a:lnTo>
                  <a:pt x="371" y="120"/>
                </a:lnTo>
                <a:lnTo>
                  <a:pt x="371" y="112"/>
                </a:lnTo>
                <a:lnTo>
                  <a:pt x="374" y="104"/>
                </a:lnTo>
                <a:lnTo>
                  <a:pt x="374" y="96"/>
                </a:lnTo>
                <a:lnTo>
                  <a:pt x="380" y="88"/>
                </a:lnTo>
                <a:lnTo>
                  <a:pt x="383" y="81"/>
                </a:lnTo>
                <a:lnTo>
                  <a:pt x="385" y="73"/>
                </a:lnTo>
                <a:lnTo>
                  <a:pt x="391" y="65"/>
                </a:lnTo>
                <a:lnTo>
                  <a:pt x="397" y="57"/>
                </a:lnTo>
                <a:lnTo>
                  <a:pt x="402" y="49"/>
                </a:lnTo>
                <a:lnTo>
                  <a:pt x="411" y="41"/>
                </a:lnTo>
                <a:lnTo>
                  <a:pt x="419" y="36"/>
                </a:lnTo>
                <a:lnTo>
                  <a:pt x="427" y="31"/>
                </a:lnTo>
                <a:lnTo>
                  <a:pt x="436" y="26"/>
                </a:lnTo>
                <a:lnTo>
                  <a:pt x="441" y="18"/>
                </a:lnTo>
                <a:lnTo>
                  <a:pt x="450" y="13"/>
                </a:lnTo>
                <a:lnTo>
                  <a:pt x="458" y="7"/>
                </a:lnTo>
                <a:lnTo>
                  <a:pt x="466" y="2"/>
                </a:lnTo>
                <a:lnTo>
                  <a:pt x="475" y="0"/>
                </a:lnTo>
                <a:lnTo>
                  <a:pt x="483" y="0"/>
                </a:lnTo>
                <a:lnTo>
                  <a:pt x="492" y="0"/>
                </a:lnTo>
                <a:lnTo>
                  <a:pt x="500" y="0"/>
                </a:lnTo>
                <a:lnTo>
                  <a:pt x="508" y="0"/>
                </a:lnTo>
                <a:lnTo>
                  <a:pt x="517" y="0"/>
                </a:lnTo>
                <a:lnTo>
                  <a:pt x="525" y="0"/>
                </a:lnTo>
                <a:lnTo>
                  <a:pt x="534" y="0"/>
                </a:lnTo>
                <a:lnTo>
                  <a:pt x="545" y="0"/>
                </a:lnTo>
                <a:lnTo>
                  <a:pt x="553" y="0"/>
                </a:lnTo>
                <a:lnTo>
                  <a:pt x="562" y="0"/>
                </a:lnTo>
                <a:lnTo>
                  <a:pt x="570" y="0"/>
                </a:lnTo>
                <a:lnTo>
                  <a:pt x="576" y="7"/>
                </a:lnTo>
                <a:lnTo>
                  <a:pt x="581" y="15"/>
                </a:lnTo>
                <a:lnTo>
                  <a:pt x="590" y="15"/>
                </a:lnTo>
                <a:lnTo>
                  <a:pt x="598" y="15"/>
                </a:lnTo>
                <a:lnTo>
                  <a:pt x="598" y="23"/>
                </a:lnTo>
                <a:lnTo>
                  <a:pt x="606" y="26"/>
                </a:lnTo>
                <a:lnTo>
                  <a:pt x="615" y="31"/>
                </a:lnTo>
                <a:lnTo>
                  <a:pt x="623" y="36"/>
                </a:lnTo>
                <a:lnTo>
                  <a:pt x="631" y="36"/>
                </a:lnTo>
                <a:lnTo>
                  <a:pt x="640" y="36"/>
                </a:lnTo>
                <a:lnTo>
                  <a:pt x="648" y="36"/>
                </a:lnTo>
                <a:lnTo>
                  <a:pt x="654" y="44"/>
                </a:lnTo>
                <a:lnTo>
                  <a:pt x="662" y="49"/>
                </a:lnTo>
                <a:lnTo>
                  <a:pt x="671" y="52"/>
                </a:lnTo>
                <a:lnTo>
                  <a:pt x="679" y="52"/>
                </a:lnTo>
                <a:lnTo>
                  <a:pt x="687" y="52"/>
                </a:lnTo>
                <a:lnTo>
                  <a:pt x="696" y="52"/>
                </a:lnTo>
                <a:lnTo>
                  <a:pt x="704" y="52"/>
                </a:lnTo>
                <a:lnTo>
                  <a:pt x="713" y="52"/>
                </a:lnTo>
                <a:lnTo>
                  <a:pt x="721" y="52"/>
                </a:lnTo>
                <a:lnTo>
                  <a:pt x="729" y="52"/>
                </a:lnTo>
                <a:lnTo>
                  <a:pt x="741" y="52"/>
                </a:lnTo>
                <a:lnTo>
                  <a:pt x="749" y="52"/>
                </a:lnTo>
                <a:lnTo>
                  <a:pt x="757" y="52"/>
                </a:lnTo>
                <a:lnTo>
                  <a:pt x="766" y="52"/>
                </a:lnTo>
                <a:lnTo>
                  <a:pt x="774" y="52"/>
                </a:lnTo>
                <a:lnTo>
                  <a:pt x="782" y="52"/>
                </a:lnTo>
                <a:lnTo>
                  <a:pt x="791" y="52"/>
                </a:lnTo>
                <a:lnTo>
                  <a:pt x="799" y="52"/>
                </a:lnTo>
                <a:lnTo>
                  <a:pt x="808" y="52"/>
                </a:lnTo>
                <a:lnTo>
                  <a:pt x="816" y="52"/>
                </a:lnTo>
                <a:lnTo>
                  <a:pt x="824" y="52"/>
                </a:lnTo>
                <a:lnTo>
                  <a:pt x="830" y="44"/>
                </a:lnTo>
                <a:lnTo>
                  <a:pt x="838" y="39"/>
                </a:lnTo>
                <a:lnTo>
                  <a:pt x="847" y="34"/>
                </a:lnTo>
                <a:lnTo>
                  <a:pt x="855" y="31"/>
                </a:lnTo>
                <a:lnTo>
                  <a:pt x="864" y="31"/>
                </a:lnTo>
                <a:lnTo>
                  <a:pt x="872" y="26"/>
                </a:lnTo>
                <a:lnTo>
                  <a:pt x="880" y="18"/>
                </a:lnTo>
                <a:lnTo>
                  <a:pt x="889" y="18"/>
                </a:lnTo>
                <a:lnTo>
                  <a:pt x="897" y="18"/>
                </a:lnTo>
                <a:lnTo>
                  <a:pt x="906" y="18"/>
                </a:lnTo>
                <a:lnTo>
                  <a:pt x="914" y="18"/>
                </a:lnTo>
                <a:lnTo>
                  <a:pt x="922" y="18"/>
                </a:lnTo>
                <a:lnTo>
                  <a:pt x="931" y="18"/>
                </a:lnTo>
                <a:lnTo>
                  <a:pt x="939" y="18"/>
                </a:lnTo>
                <a:lnTo>
                  <a:pt x="947" y="18"/>
                </a:lnTo>
                <a:lnTo>
                  <a:pt x="956" y="18"/>
                </a:lnTo>
                <a:lnTo>
                  <a:pt x="964" y="18"/>
                </a:lnTo>
                <a:lnTo>
                  <a:pt x="973" y="18"/>
                </a:lnTo>
                <a:lnTo>
                  <a:pt x="981" y="18"/>
                </a:lnTo>
                <a:lnTo>
                  <a:pt x="989" y="23"/>
                </a:lnTo>
                <a:lnTo>
                  <a:pt x="998" y="31"/>
                </a:lnTo>
                <a:lnTo>
                  <a:pt x="1001" y="39"/>
                </a:lnTo>
                <a:lnTo>
                  <a:pt x="1009" y="47"/>
                </a:lnTo>
                <a:lnTo>
                  <a:pt x="1020" y="52"/>
                </a:lnTo>
                <a:lnTo>
                  <a:pt x="1026" y="60"/>
                </a:lnTo>
                <a:lnTo>
                  <a:pt x="1034" y="65"/>
                </a:lnTo>
                <a:lnTo>
                  <a:pt x="1043" y="70"/>
                </a:lnTo>
                <a:lnTo>
                  <a:pt x="1051" y="78"/>
                </a:lnTo>
                <a:lnTo>
                  <a:pt x="1059" y="86"/>
                </a:lnTo>
                <a:lnTo>
                  <a:pt x="1065" y="94"/>
                </a:lnTo>
                <a:lnTo>
                  <a:pt x="1070" y="102"/>
                </a:lnTo>
                <a:lnTo>
                  <a:pt x="1079" y="109"/>
                </a:lnTo>
                <a:lnTo>
                  <a:pt x="1087" y="117"/>
                </a:lnTo>
                <a:lnTo>
                  <a:pt x="1090" y="125"/>
                </a:lnTo>
                <a:lnTo>
                  <a:pt x="1098" y="133"/>
                </a:lnTo>
                <a:lnTo>
                  <a:pt x="1104" y="141"/>
                </a:lnTo>
                <a:lnTo>
                  <a:pt x="1112" y="149"/>
                </a:lnTo>
                <a:lnTo>
                  <a:pt x="1121" y="154"/>
                </a:lnTo>
                <a:lnTo>
                  <a:pt x="1129" y="164"/>
                </a:lnTo>
                <a:lnTo>
                  <a:pt x="1138" y="170"/>
                </a:lnTo>
                <a:lnTo>
                  <a:pt x="1146" y="175"/>
                </a:lnTo>
                <a:lnTo>
                  <a:pt x="1163" y="177"/>
                </a:lnTo>
                <a:lnTo>
                  <a:pt x="1171" y="183"/>
                </a:lnTo>
                <a:lnTo>
                  <a:pt x="1180" y="191"/>
                </a:lnTo>
                <a:lnTo>
                  <a:pt x="1188" y="196"/>
                </a:lnTo>
                <a:lnTo>
                  <a:pt x="1196" y="198"/>
                </a:lnTo>
                <a:lnTo>
                  <a:pt x="1202" y="206"/>
                </a:lnTo>
                <a:lnTo>
                  <a:pt x="1210" y="217"/>
                </a:lnTo>
                <a:lnTo>
                  <a:pt x="1213" y="225"/>
                </a:lnTo>
                <a:lnTo>
                  <a:pt x="1213" y="232"/>
                </a:lnTo>
                <a:lnTo>
                  <a:pt x="1213" y="240"/>
                </a:lnTo>
                <a:lnTo>
                  <a:pt x="1213" y="248"/>
                </a:lnTo>
                <a:lnTo>
                  <a:pt x="1213" y="259"/>
                </a:lnTo>
                <a:lnTo>
                  <a:pt x="1216" y="266"/>
                </a:lnTo>
                <a:lnTo>
                  <a:pt x="1219" y="277"/>
                </a:lnTo>
                <a:lnTo>
                  <a:pt x="1219" y="285"/>
                </a:lnTo>
                <a:lnTo>
                  <a:pt x="1222" y="293"/>
                </a:lnTo>
                <a:lnTo>
                  <a:pt x="1222" y="300"/>
                </a:lnTo>
                <a:lnTo>
                  <a:pt x="1222" y="311"/>
                </a:lnTo>
                <a:lnTo>
                  <a:pt x="1222" y="319"/>
                </a:lnTo>
                <a:lnTo>
                  <a:pt x="1222" y="327"/>
                </a:lnTo>
                <a:lnTo>
                  <a:pt x="1222" y="334"/>
                </a:lnTo>
                <a:lnTo>
                  <a:pt x="1222" y="342"/>
                </a:lnTo>
                <a:lnTo>
                  <a:pt x="1222" y="350"/>
                </a:lnTo>
                <a:lnTo>
                  <a:pt x="1222" y="358"/>
                </a:lnTo>
                <a:lnTo>
                  <a:pt x="1222" y="366"/>
                </a:lnTo>
                <a:lnTo>
                  <a:pt x="1222" y="374"/>
                </a:lnTo>
                <a:lnTo>
                  <a:pt x="1222" y="384"/>
                </a:lnTo>
                <a:lnTo>
                  <a:pt x="1222" y="392"/>
                </a:lnTo>
                <a:lnTo>
                  <a:pt x="1222" y="400"/>
                </a:lnTo>
                <a:lnTo>
                  <a:pt x="1213" y="400"/>
                </a:lnTo>
                <a:lnTo>
                  <a:pt x="1210" y="408"/>
                </a:lnTo>
                <a:lnTo>
                  <a:pt x="1202" y="413"/>
                </a:lnTo>
                <a:lnTo>
                  <a:pt x="1196" y="421"/>
                </a:lnTo>
                <a:lnTo>
                  <a:pt x="1191" y="429"/>
                </a:lnTo>
                <a:lnTo>
                  <a:pt x="1185" y="437"/>
                </a:lnTo>
                <a:lnTo>
                  <a:pt x="1180" y="444"/>
                </a:lnTo>
                <a:lnTo>
                  <a:pt x="1171" y="452"/>
                </a:lnTo>
                <a:lnTo>
                  <a:pt x="1166" y="460"/>
                </a:lnTo>
                <a:lnTo>
                  <a:pt x="1157" y="468"/>
                </a:lnTo>
                <a:lnTo>
                  <a:pt x="1149" y="476"/>
                </a:lnTo>
                <a:lnTo>
                  <a:pt x="1140" y="484"/>
                </a:lnTo>
                <a:lnTo>
                  <a:pt x="1132" y="489"/>
                </a:lnTo>
                <a:lnTo>
                  <a:pt x="1124" y="497"/>
                </a:lnTo>
                <a:lnTo>
                  <a:pt x="1115" y="505"/>
                </a:lnTo>
                <a:lnTo>
                  <a:pt x="1107" y="512"/>
                </a:lnTo>
                <a:lnTo>
                  <a:pt x="1101" y="520"/>
                </a:lnTo>
                <a:lnTo>
                  <a:pt x="1093" y="523"/>
                </a:lnTo>
                <a:lnTo>
                  <a:pt x="1087" y="531"/>
                </a:lnTo>
                <a:lnTo>
                  <a:pt x="1079" y="536"/>
                </a:lnTo>
                <a:lnTo>
                  <a:pt x="1073" y="544"/>
                </a:lnTo>
                <a:lnTo>
                  <a:pt x="1068" y="552"/>
                </a:lnTo>
                <a:lnTo>
                  <a:pt x="1059" y="557"/>
                </a:lnTo>
                <a:lnTo>
                  <a:pt x="1051" y="560"/>
                </a:lnTo>
                <a:lnTo>
                  <a:pt x="1045" y="567"/>
                </a:lnTo>
                <a:lnTo>
                  <a:pt x="1037" y="575"/>
                </a:lnTo>
                <a:lnTo>
                  <a:pt x="1031" y="583"/>
                </a:lnTo>
                <a:lnTo>
                  <a:pt x="1023" y="591"/>
                </a:lnTo>
                <a:lnTo>
                  <a:pt x="1015" y="594"/>
                </a:lnTo>
                <a:lnTo>
                  <a:pt x="1009" y="601"/>
                </a:lnTo>
                <a:lnTo>
                  <a:pt x="1001" y="604"/>
                </a:lnTo>
                <a:lnTo>
                  <a:pt x="992" y="609"/>
                </a:lnTo>
                <a:lnTo>
                  <a:pt x="984" y="617"/>
                </a:lnTo>
                <a:lnTo>
                  <a:pt x="978" y="625"/>
                </a:lnTo>
                <a:lnTo>
                  <a:pt x="973" y="633"/>
                </a:lnTo>
                <a:lnTo>
                  <a:pt x="939" y="683"/>
                </a:lnTo>
                <a:lnTo>
                  <a:pt x="947" y="675"/>
                </a:lnTo>
                <a:lnTo>
                  <a:pt x="947" y="683"/>
                </a:lnTo>
                <a:lnTo>
                  <a:pt x="945" y="690"/>
                </a:lnTo>
                <a:lnTo>
                  <a:pt x="936" y="696"/>
                </a:lnTo>
                <a:lnTo>
                  <a:pt x="925" y="696"/>
                </a:lnTo>
                <a:lnTo>
                  <a:pt x="914" y="698"/>
                </a:lnTo>
                <a:lnTo>
                  <a:pt x="906" y="701"/>
                </a:lnTo>
                <a:lnTo>
                  <a:pt x="897" y="701"/>
                </a:lnTo>
                <a:lnTo>
                  <a:pt x="889" y="701"/>
                </a:lnTo>
                <a:lnTo>
                  <a:pt x="878" y="701"/>
                </a:lnTo>
                <a:lnTo>
                  <a:pt x="869" y="701"/>
                </a:lnTo>
                <a:lnTo>
                  <a:pt x="861" y="701"/>
                </a:lnTo>
                <a:lnTo>
                  <a:pt x="852" y="701"/>
                </a:lnTo>
                <a:lnTo>
                  <a:pt x="844" y="701"/>
                </a:lnTo>
                <a:lnTo>
                  <a:pt x="833" y="701"/>
                </a:lnTo>
                <a:lnTo>
                  <a:pt x="824" y="701"/>
                </a:lnTo>
                <a:lnTo>
                  <a:pt x="816" y="701"/>
                </a:lnTo>
                <a:lnTo>
                  <a:pt x="805" y="701"/>
                </a:lnTo>
                <a:lnTo>
                  <a:pt x="796" y="701"/>
                </a:lnTo>
                <a:lnTo>
                  <a:pt x="788" y="701"/>
                </a:lnTo>
                <a:lnTo>
                  <a:pt x="780" y="701"/>
                </a:lnTo>
                <a:lnTo>
                  <a:pt x="771" y="701"/>
                </a:lnTo>
                <a:lnTo>
                  <a:pt x="763" y="701"/>
                </a:lnTo>
                <a:lnTo>
                  <a:pt x="755" y="701"/>
                </a:lnTo>
                <a:lnTo>
                  <a:pt x="743" y="701"/>
                </a:lnTo>
                <a:lnTo>
                  <a:pt x="735" y="701"/>
                </a:lnTo>
                <a:lnTo>
                  <a:pt x="727" y="701"/>
                </a:lnTo>
                <a:lnTo>
                  <a:pt x="718" y="701"/>
                </a:lnTo>
                <a:lnTo>
                  <a:pt x="741" y="707"/>
                </a:lnTo>
                <a:lnTo>
                  <a:pt x="701" y="701"/>
                </a:lnTo>
                <a:lnTo>
                  <a:pt x="693" y="701"/>
                </a:lnTo>
                <a:lnTo>
                  <a:pt x="682" y="701"/>
                </a:lnTo>
                <a:lnTo>
                  <a:pt x="694" y="707"/>
                </a:lnTo>
                <a:lnTo>
                  <a:pt x="741" y="707"/>
                </a:lnTo>
                <a:lnTo>
                  <a:pt x="694" y="707"/>
                </a:lnTo>
                <a:lnTo>
                  <a:pt x="645" y="707"/>
                </a:lnTo>
                <a:lnTo>
                  <a:pt x="597" y="755"/>
                </a:lnTo>
                <a:lnTo>
                  <a:pt x="595" y="730"/>
                </a:lnTo>
                <a:lnTo>
                  <a:pt x="587" y="732"/>
                </a:lnTo>
                <a:lnTo>
                  <a:pt x="578" y="735"/>
                </a:lnTo>
                <a:lnTo>
                  <a:pt x="570" y="735"/>
                </a:lnTo>
                <a:lnTo>
                  <a:pt x="559" y="735"/>
                </a:lnTo>
                <a:lnTo>
                  <a:pt x="550" y="735"/>
                </a:lnTo>
                <a:lnTo>
                  <a:pt x="542" y="735"/>
                </a:lnTo>
                <a:lnTo>
                  <a:pt x="531" y="735"/>
                </a:lnTo>
                <a:lnTo>
                  <a:pt x="522" y="735"/>
                </a:lnTo>
                <a:lnTo>
                  <a:pt x="514" y="735"/>
                </a:lnTo>
                <a:lnTo>
                  <a:pt x="506" y="735"/>
                </a:lnTo>
                <a:lnTo>
                  <a:pt x="497" y="735"/>
                </a:lnTo>
                <a:lnTo>
                  <a:pt x="489" y="735"/>
                </a:lnTo>
                <a:lnTo>
                  <a:pt x="480" y="735"/>
                </a:lnTo>
                <a:lnTo>
                  <a:pt x="472" y="735"/>
                </a:lnTo>
                <a:lnTo>
                  <a:pt x="464" y="735"/>
                </a:lnTo>
                <a:lnTo>
                  <a:pt x="455" y="735"/>
                </a:lnTo>
                <a:lnTo>
                  <a:pt x="447" y="735"/>
                </a:lnTo>
                <a:lnTo>
                  <a:pt x="439" y="735"/>
                </a:lnTo>
                <a:lnTo>
                  <a:pt x="430" y="735"/>
                </a:lnTo>
                <a:lnTo>
                  <a:pt x="422" y="735"/>
                </a:lnTo>
                <a:lnTo>
                  <a:pt x="413" y="735"/>
                </a:lnTo>
                <a:lnTo>
                  <a:pt x="405" y="738"/>
                </a:lnTo>
                <a:lnTo>
                  <a:pt x="397" y="740"/>
                </a:lnTo>
                <a:lnTo>
                  <a:pt x="388" y="743"/>
                </a:lnTo>
                <a:lnTo>
                  <a:pt x="380" y="745"/>
                </a:lnTo>
                <a:lnTo>
                  <a:pt x="371" y="748"/>
                </a:lnTo>
                <a:lnTo>
                  <a:pt x="360" y="748"/>
                </a:lnTo>
                <a:lnTo>
                  <a:pt x="352" y="751"/>
                </a:lnTo>
                <a:lnTo>
                  <a:pt x="343" y="751"/>
                </a:lnTo>
                <a:lnTo>
                  <a:pt x="335" y="751"/>
                </a:lnTo>
                <a:lnTo>
                  <a:pt x="327" y="753"/>
                </a:lnTo>
                <a:lnTo>
                  <a:pt x="318" y="756"/>
                </a:lnTo>
                <a:lnTo>
                  <a:pt x="310" y="758"/>
                </a:lnTo>
                <a:lnTo>
                  <a:pt x="299" y="766"/>
                </a:lnTo>
                <a:lnTo>
                  <a:pt x="290" y="772"/>
                </a:lnTo>
                <a:lnTo>
                  <a:pt x="282" y="774"/>
                </a:lnTo>
                <a:lnTo>
                  <a:pt x="274" y="774"/>
                </a:lnTo>
                <a:lnTo>
                  <a:pt x="265" y="777"/>
                </a:lnTo>
                <a:lnTo>
                  <a:pt x="257" y="779"/>
                </a:lnTo>
                <a:lnTo>
                  <a:pt x="248" y="779"/>
                </a:lnTo>
                <a:lnTo>
                  <a:pt x="240" y="782"/>
                </a:lnTo>
                <a:lnTo>
                  <a:pt x="232" y="785"/>
                </a:lnTo>
                <a:lnTo>
                  <a:pt x="223" y="787"/>
                </a:lnTo>
                <a:lnTo>
                  <a:pt x="212" y="790"/>
                </a:lnTo>
                <a:lnTo>
                  <a:pt x="204" y="793"/>
                </a:lnTo>
                <a:lnTo>
                  <a:pt x="195" y="793"/>
                </a:lnTo>
                <a:lnTo>
                  <a:pt x="187" y="793"/>
                </a:lnTo>
                <a:lnTo>
                  <a:pt x="176" y="793"/>
                </a:lnTo>
                <a:lnTo>
                  <a:pt x="167" y="793"/>
                </a:lnTo>
                <a:lnTo>
                  <a:pt x="156" y="793"/>
                </a:lnTo>
                <a:lnTo>
                  <a:pt x="148" y="793"/>
                </a:lnTo>
                <a:lnTo>
                  <a:pt x="139" y="793"/>
                </a:lnTo>
                <a:lnTo>
                  <a:pt x="131" y="793"/>
                </a:lnTo>
                <a:lnTo>
                  <a:pt x="123" y="793"/>
                </a:lnTo>
                <a:lnTo>
                  <a:pt x="114" y="793"/>
                </a:lnTo>
                <a:lnTo>
                  <a:pt x="106" y="793"/>
                </a:lnTo>
                <a:lnTo>
                  <a:pt x="97" y="793"/>
                </a:lnTo>
                <a:lnTo>
                  <a:pt x="89" y="793"/>
                </a:lnTo>
                <a:lnTo>
                  <a:pt x="81" y="793"/>
                </a:lnTo>
                <a:lnTo>
                  <a:pt x="75" y="785"/>
                </a:lnTo>
                <a:lnTo>
                  <a:pt x="75" y="777"/>
                </a:lnTo>
                <a:lnTo>
                  <a:pt x="81" y="769"/>
                </a:lnTo>
                <a:lnTo>
                  <a:pt x="83" y="761"/>
                </a:lnTo>
                <a:lnTo>
                  <a:pt x="89" y="753"/>
                </a:lnTo>
                <a:lnTo>
                  <a:pt x="92" y="745"/>
                </a:lnTo>
                <a:lnTo>
                  <a:pt x="92" y="738"/>
                </a:lnTo>
                <a:lnTo>
                  <a:pt x="95" y="730"/>
                </a:lnTo>
                <a:lnTo>
                  <a:pt x="95" y="722"/>
                </a:lnTo>
                <a:lnTo>
                  <a:pt x="95" y="714"/>
                </a:lnTo>
                <a:lnTo>
                  <a:pt x="95" y="706"/>
                </a:lnTo>
                <a:lnTo>
                  <a:pt x="95" y="698"/>
                </a:lnTo>
                <a:lnTo>
                  <a:pt x="95" y="690"/>
                </a:lnTo>
                <a:lnTo>
                  <a:pt x="95" y="683"/>
                </a:lnTo>
                <a:lnTo>
                  <a:pt x="86" y="677"/>
                </a:lnTo>
                <a:lnTo>
                  <a:pt x="83" y="669"/>
                </a:lnTo>
                <a:lnTo>
                  <a:pt x="83" y="662"/>
                </a:lnTo>
                <a:lnTo>
                  <a:pt x="75" y="659"/>
                </a:lnTo>
                <a:lnTo>
                  <a:pt x="67" y="659"/>
                </a:lnTo>
                <a:lnTo>
                  <a:pt x="58" y="659"/>
                </a:lnTo>
                <a:lnTo>
                  <a:pt x="47" y="659"/>
                </a:lnTo>
                <a:lnTo>
                  <a:pt x="39" y="659"/>
                </a:lnTo>
                <a:lnTo>
                  <a:pt x="30" y="659"/>
                </a:lnTo>
                <a:lnTo>
                  <a:pt x="22" y="659"/>
                </a:lnTo>
                <a:lnTo>
                  <a:pt x="13" y="659"/>
                </a:lnTo>
                <a:lnTo>
                  <a:pt x="5" y="659"/>
                </a:lnTo>
                <a:lnTo>
                  <a:pt x="0" y="641"/>
                </a:lnTo>
                <a:lnTo>
                  <a:pt x="0" y="633"/>
                </a:lnTo>
                <a:lnTo>
                  <a:pt x="0" y="625"/>
                </a:lnTo>
                <a:lnTo>
                  <a:pt x="0" y="617"/>
                </a:lnTo>
                <a:lnTo>
                  <a:pt x="0" y="609"/>
                </a:lnTo>
                <a:lnTo>
                  <a:pt x="0" y="601"/>
                </a:lnTo>
                <a:lnTo>
                  <a:pt x="5" y="594"/>
                </a:lnTo>
                <a:lnTo>
                  <a:pt x="8" y="586"/>
                </a:lnTo>
                <a:lnTo>
                  <a:pt x="13" y="578"/>
                </a:lnTo>
                <a:lnTo>
                  <a:pt x="19" y="570"/>
                </a:lnTo>
                <a:lnTo>
                  <a:pt x="27" y="565"/>
                </a:lnTo>
                <a:lnTo>
                  <a:pt x="33" y="557"/>
                </a:lnTo>
                <a:lnTo>
                  <a:pt x="41" y="552"/>
                </a:lnTo>
                <a:lnTo>
                  <a:pt x="50" y="544"/>
                </a:lnTo>
                <a:lnTo>
                  <a:pt x="58" y="539"/>
                </a:lnTo>
                <a:lnTo>
                  <a:pt x="64" y="531"/>
                </a:lnTo>
                <a:lnTo>
                  <a:pt x="72" y="526"/>
                </a:lnTo>
                <a:lnTo>
                  <a:pt x="75" y="518"/>
                </a:lnTo>
                <a:lnTo>
                  <a:pt x="83" y="512"/>
                </a:lnTo>
                <a:lnTo>
                  <a:pt x="89" y="505"/>
                </a:lnTo>
                <a:lnTo>
                  <a:pt x="95" y="497"/>
                </a:lnTo>
                <a:lnTo>
                  <a:pt x="100" y="489"/>
                </a:lnTo>
                <a:lnTo>
                  <a:pt x="109" y="484"/>
                </a:lnTo>
                <a:lnTo>
                  <a:pt x="117" y="476"/>
                </a:lnTo>
                <a:lnTo>
                  <a:pt x="125" y="471"/>
                </a:lnTo>
                <a:lnTo>
                  <a:pt x="134" y="468"/>
                </a:lnTo>
                <a:lnTo>
                  <a:pt x="139" y="460"/>
                </a:lnTo>
                <a:lnTo>
                  <a:pt x="134" y="463"/>
                </a:lnTo>
                <a:lnTo>
                  <a:pt x="145" y="458"/>
                </a:lnTo>
                <a:lnTo>
                  <a:pt x="151" y="450"/>
                </a:lnTo>
                <a:lnTo>
                  <a:pt x="156" y="442"/>
                </a:lnTo>
                <a:lnTo>
                  <a:pt x="167" y="431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02" name="Freeform 5"/>
          <p:cNvSpPr>
            <a:spLocks/>
          </p:cNvSpPr>
          <p:nvPr/>
        </p:nvSpPr>
        <p:spPr bwMode="auto">
          <a:xfrm>
            <a:off x="4017963" y="2743200"/>
            <a:ext cx="1601787" cy="1511300"/>
          </a:xfrm>
          <a:custGeom>
            <a:avLst/>
            <a:gdLst>
              <a:gd name="T0" fmla="*/ 0 w 1009"/>
              <a:gd name="T1" fmla="*/ 2147483647 h 952"/>
              <a:gd name="T2" fmla="*/ 0 w 1009"/>
              <a:gd name="T3" fmla="*/ 2147483647 h 952"/>
              <a:gd name="T4" fmla="*/ 2147483647 w 1009"/>
              <a:gd name="T5" fmla="*/ 2147483647 h 952"/>
              <a:gd name="T6" fmla="*/ 2147483647 w 1009"/>
              <a:gd name="T7" fmla="*/ 2147483647 h 952"/>
              <a:gd name="T8" fmla="*/ 2147483647 w 1009"/>
              <a:gd name="T9" fmla="*/ 2147483647 h 952"/>
              <a:gd name="T10" fmla="*/ 2147483647 w 1009"/>
              <a:gd name="T11" fmla="*/ 2147483647 h 952"/>
              <a:gd name="T12" fmla="*/ 2147483647 w 1009"/>
              <a:gd name="T13" fmla="*/ 2147483647 h 952"/>
              <a:gd name="T14" fmla="*/ 2147483647 w 1009"/>
              <a:gd name="T15" fmla="*/ 2147483647 h 952"/>
              <a:gd name="T16" fmla="*/ 2147483647 w 1009"/>
              <a:gd name="T17" fmla="*/ 0 h 952"/>
              <a:gd name="T18" fmla="*/ 2147483647 w 1009"/>
              <a:gd name="T19" fmla="*/ 2147483647 h 952"/>
              <a:gd name="T20" fmla="*/ 2147483647 w 1009"/>
              <a:gd name="T21" fmla="*/ 2147483647 h 952"/>
              <a:gd name="T22" fmla="*/ 2147483647 w 1009"/>
              <a:gd name="T23" fmla="*/ 2147483647 h 952"/>
              <a:gd name="T24" fmla="*/ 2147483647 w 1009"/>
              <a:gd name="T25" fmla="*/ 2147483647 h 952"/>
              <a:gd name="T26" fmla="*/ 2147483647 w 1009"/>
              <a:gd name="T27" fmla="*/ 2147483647 h 952"/>
              <a:gd name="T28" fmla="*/ 2147483647 w 1009"/>
              <a:gd name="T29" fmla="*/ 2147483647 h 952"/>
              <a:gd name="T30" fmla="*/ 2147483647 w 1009"/>
              <a:gd name="T31" fmla="*/ 2147483647 h 952"/>
              <a:gd name="T32" fmla="*/ 2147483647 w 1009"/>
              <a:gd name="T33" fmla="*/ 2147483647 h 952"/>
              <a:gd name="T34" fmla="*/ 2147483647 w 1009"/>
              <a:gd name="T35" fmla="*/ 2147483647 h 952"/>
              <a:gd name="T36" fmla="*/ 2147483647 w 1009"/>
              <a:gd name="T37" fmla="*/ 2147483647 h 952"/>
              <a:gd name="T38" fmla="*/ 2147483647 w 1009"/>
              <a:gd name="T39" fmla="*/ 2147483647 h 952"/>
              <a:gd name="T40" fmla="*/ 2147483647 w 1009"/>
              <a:gd name="T41" fmla="*/ 2147483647 h 952"/>
              <a:gd name="T42" fmla="*/ 2147483647 w 1009"/>
              <a:gd name="T43" fmla="*/ 2147483647 h 952"/>
              <a:gd name="T44" fmla="*/ 2147483647 w 1009"/>
              <a:gd name="T45" fmla="*/ 2147483647 h 952"/>
              <a:gd name="T46" fmla="*/ 2147483647 w 1009"/>
              <a:gd name="T47" fmla="*/ 2147483647 h 952"/>
              <a:gd name="T48" fmla="*/ 2147483647 w 1009"/>
              <a:gd name="T49" fmla="*/ 2147483647 h 952"/>
              <a:gd name="T50" fmla="*/ 2147483647 w 1009"/>
              <a:gd name="T51" fmla="*/ 2147483647 h 952"/>
              <a:gd name="T52" fmla="*/ 2147483647 w 1009"/>
              <a:gd name="T53" fmla="*/ 2147483647 h 952"/>
              <a:gd name="T54" fmla="*/ 2147483647 w 1009"/>
              <a:gd name="T55" fmla="*/ 2147483647 h 952"/>
              <a:gd name="T56" fmla="*/ 2147483647 w 1009"/>
              <a:gd name="T57" fmla="*/ 2147483647 h 952"/>
              <a:gd name="T58" fmla="*/ 2147483647 w 1009"/>
              <a:gd name="T59" fmla="*/ 2147483647 h 952"/>
              <a:gd name="T60" fmla="*/ 2147483647 w 1009"/>
              <a:gd name="T61" fmla="*/ 2147483647 h 952"/>
              <a:gd name="T62" fmla="*/ 2147483647 w 1009"/>
              <a:gd name="T63" fmla="*/ 2147483647 h 952"/>
              <a:gd name="T64" fmla="*/ 2147483647 w 1009"/>
              <a:gd name="T65" fmla="*/ 2147483647 h 952"/>
              <a:gd name="T66" fmla="*/ 2147483647 w 1009"/>
              <a:gd name="T67" fmla="*/ 2147483647 h 952"/>
              <a:gd name="T68" fmla="*/ 2147483647 w 1009"/>
              <a:gd name="T69" fmla="*/ 2147483647 h 952"/>
              <a:gd name="T70" fmla="*/ 2147483647 w 1009"/>
              <a:gd name="T71" fmla="*/ 2147483647 h 952"/>
              <a:gd name="T72" fmla="*/ 2147483647 w 1009"/>
              <a:gd name="T73" fmla="*/ 2147483647 h 952"/>
              <a:gd name="T74" fmla="*/ 2147483647 w 1009"/>
              <a:gd name="T75" fmla="*/ 2147483647 h 952"/>
              <a:gd name="T76" fmla="*/ 2147483647 w 1009"/>
              <a:gd name="T77" fmla="*/ 2147483647 h 952"/>
              <a:gd name="T78" fmla="*/ 2147483647 w 1009"/>
              <a:gd name="T79" fmla="*/ 2147483647 h 952"/>
              <a:gd name="T80" fmla="*/ 2147483647 w 1009"/>
              <a:gd name="T81" fmla="*/ 2147483647 h 952"/>
              <a:gd name="T82" fmla="*/ 2147483647 w 1009"/>
              <a:gd name="T83" fmla="*/ 2147483647 h 952"/>
              <a:gd name="T84" fmla="*/ 2147483647 w 1009"/>
              <a:gd name="T85" fmla="*/ 2147483647 h 952"/>
              <a:gd name="T86" fmla="*/ 2147483647 w 1009"/>
              <a:gd name="T87" fmla="*/ 2147483647 h 952"/>
              <a:gd name="T88" fmla="*/ 2147483647 w 1009"/>
              <a:gd name="T89" fmla="*/ 2147483647 h 952"/>
              <a:gd name="T90" fmla="*/ 2147483647 w 1009"/>
              <a:gd name="T91" fmla="*/ 2147483647 h 952"/>
              <a:gd name="T92" fmla="*/ 2147483647 w 1009"/>
              <a:gd name="T93" fmla="*/ 2147483647 h 952"/>
              <a:gd name="T94" fmla="*/ 2147483647 w 1009"/>
              <a:gd name="T95" fmla="*/ 2147483647 h 952"/>
              <a:gd name="T96" fmla="*/ 2147483647 w 1009"/>
              <a:gd name="T97" fmla="*/ 2147483647 h 952"/>
              <a:gd name="T98" fmla="*/ 2147483647 w 1009"/>
              <a:gd name="T99" fmla="*/ 2147483647 h 952"/>
              <a:gd name="T100" fmla="*/ 2147483647 w 1009"/>
              <a:gd name="T101" fmla="*/ 2147483647 h 952"/>
              <a:gd name="T102" fmla="*/ 2147483647 w 1009"/>
              <a:gd name="T103" fmla="*/ 2147483647 h 952"/>
              <a:gd name="T104" fmla="*/ 2147483647 w 1009"/>
              <a:gd name="T105" fmla="*/ 2147483647 h 952"/>
              <a:gd name="T106" fmla="*/ 2147483647 w 1009"/>
              <a:gd name="T107" fmla="*/ 2147483647 h 952"/>
              <a:gd name="T108" fmla="*/ 2147483647 w 1009"/>
              <a:gd name="T109" fmla="*/ 2147483647 h 952"/>
              <a:gd name="T110" fmla="*/ 0 w 1009"/>
              <a:gd name="T111" fmla="*/ 2147483647 h 952"/>
              <a:gd name="T112" fmla="*/ 0 w 1009"/>
              <a:gd name="T113" fmla="*/ 2147483647 h 95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09"/>
              <a:gd name="T172" fmla="*/ 0 h 952"/>
              <a:gd name="T173" fmla="*/ 1009 w 1009"/>
              <a:gd name="T174" fmla="*/ 952 h 95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09" h="952">
                <a:moveTo>
                  <a:pt x="11" y="359"/>
                </a:moveTo>
                <a:lnTo>
                  <a:pt x="0" y="288"/>
                </a:lnTo>
                <a:lnTo>
                  <a:pt x="0" y="240"/>
                </a:lnTo>
                <a:lnTo>
                  <a:pt x="38" y="225"/>
                </a:lnTo>
                <a:lnTo>
                  <a:pt x="63" y="202"/>
                </a:lnTo>
                <a:lnTo>
                  <a:pt x="99" y="180"/>
                </a:lnTo>
                <a:lnTo>
                  <a:pt x="112" y="157"/>
                </a:lnTo>
                <a:lnTo>
                  <a:pt x="148" y="134"/>
                </a:lnTo>
                <a:lnTo>
                  <a:pt x="185" y="123"/>
                </a:lnTo>
                <a:lnTo>
                  <a:pt x="209" y="100"/>
                </a:lnTo>
                <a:lnTo>
                  <a:pt x="221" y="66"/>
                </a:lnTo>
                <a:lnTo>
                  <a:pt x="233" y="43"/>
                </a:lnTo>
                <a:lnTo>
                  <a:pt x="300" y="59"/>
                </a:lnTo>
                <a:lnTo>
                  <a:pt x="332" y="59"/>
                </a:lnTo>
                <a:lnTo>
                  <a:pt x="355" y="43"/>
                </a:lnTo>
                <a:lnTo>
                  <a:pt x="429" y="0"/>
                </a:lnTo>
                <a:lnTo>
                  <a:pt x="461" y="29"/>
                </a:lnTo>
                <a:lnTo>
                  <a:pt x="493" y="59"/>
                </a:lnTo>
                <a:lnTo>
                  <a:pt x="493" y="89"/>
                </a:lnTo>
                <a:lnTo>
                  <a:pt x="513" y="123"/>
                </a:lnTo>
                <a:lnTo>
                  <a:pt x="538" y="134"/>
                </a:lnTo>
                <a:lnTo>
                  <a:pt x="557" y="149"/>
                </a:lnTo>
                <a:lnTo>
                  <a:pt x="590" y="149"/>
                </a:lnTo>
                <a:lnTo>
                  <a:pt x="654" y="179"/>
                </a:lnTo>
                <a:lnTo>
                  <a:pt x="672" y="191"/>
                </a:lnTo>
                <a:lnTo>
                  <a:pt x="708" y="191"/>
                </a:lnTo>
                <a:lnTo>
                  <a:pt x="733" y="191"/>
                </a:lnTo>
                <a:lnTo>
                  <a:pt x="769" y="191"/>
                </a:lnTo>
                <a:lnTo>
                  <a:pt x="806" y="191"/>
                </a:lnTo>
                <a:lnTo>
                  <a:pt x="879" y="179"/>
                </a:lnTo>
                <a:lnTo>
                  <a:pt x="911" y="209"/>
                </a:lnTo>
                <a:lnTo>
                  <a:pt x="911" y="269"/>
                </a:lnTo>
                <a:lnTo>
                  <a:pt x="902" y="297"/>
                </a:lnTo>
                <a:lnTo>
                  <a:pt x="867" y="330"/>
                </a:lnTo>
                <a:lnTo>
                  <a:pt x="902" y="396"/>
                </a:lnTo>
                <a:lnTo>
                  <a:pt x="902" y="429"/>
                </a:lnTo>
                <a:lnTo>
                  <a:pt x="911" y="448"/>
                </a:lnTo>
                <a:lnTo>
                  <a:pt x="911" y="478"/>
                </a:lnTo>
                <a:lnTo>
                  <a:pt x="911" y="508"/>
                </a:lnTo>
                <a:lnTo>
                  <a:pt x="911" y="538"/>
                </a:lnTo>
                <a:lnTo>
                  <a:pt x="911" y="568"/>
                </a:lnTo>
                <a:lnTo>
                  <a:pt x="879" y="598"/>
                </a:lnTo>
                <a:lnTo>
                  <a:pt x="879" y="628"/>
                </a:lnTo>
                <a:lnTo>
                  <a:pt x="879" y="658"/>
                </a:lnTo>
                <a:lnTo>
                  <a:pt x="879" y="688"/>
                </a:lnTo>
                <a:lnTo>
                  <a:pt x="902" y="694"/>
                </a:lnTo>
                <a:lnTo>
                  <a:pt x="937" y="727"/>
                </a:lnTo>
                <a:lnTo>
                  <a:pt x="972" y="760"/>
                </a:lnTo>
                <a:lnTo>
                  <a:pt x="1008" y="793"/>
                </a:lnTo>
                <a:lnTo>
                  <a:pt x="1008" y="838"/>
                </a:lnTo>
                <a:lnTo>
                  <a:pt x="972" y="859"/>
                </a:lnTo>
                <a:lnTo>
                  <a:pt x="937" y="859"/>
                </a:lnTo>
                <a:lnTo>
                  <a:pt x="867" y="859"/>
                </a:lnTo>
                <a:lnTo>
                  <a:pt x="831" y="859"/>
                </a:lnTo>
                <a:lnTo>
                  <a:pt x="797" y="859"/>
                </a:lnTo>
                <a:lnTo>
                  <a:pt x="761" y="859"/>
                </a:lnTo>
                <a:lnTo>
                  <a:pt x="691" y="859"/>
                </a:lnTo>
                <a:lnTo>
                  <a:pt x="620" y="859"/>
                </a:lnTo>
                <a:lnTo>
                  <a:pt x="550" y="892"/>
                </a:lnTo>
                <a:lnTo>
                  <a:pt x="493" y="897"/>
                </a:lnTo>
                <a:lnTo>
                  <a:pt x="416" y="917"/>
                </a:lnTo>
                <a:lnTo>
                  <a:pt x="379" y="917"/>
                </a:lnTo>
                <a:lnTo>
                  <a:pt x="343" y="917"/>
                </a:lnTo>
                <a:lnTo>
                  <a:pt x="306" y="928"/>
                </a:lnTo>
                <a:lnTo>
                  <a:pt x="270" y="939"/>
                </a:lnTo>
                <a:lnTo>
                  <a:pt x="245" y="939"/>
                </a:lnTo>
                <a:lnTo>
                  <a:pt x="209" y="951"/>
                </a:lnTo>
                <a:lnTo>
                  <a:pt x="172" y="927"/>
                </a:lnTo>
                <a:lnTo>
                  <a:pt x="139" y="897"/>
                </a:lnTo>
                <a:lnTo>
                  <a:pt x="139" y="868"/>
                </a:lnTo>
                <a:lnTo>
                  <a:pt x="139" y="838"/>
                </a:lnTo>
                <a:lnTo>
                  <a:pt x="139" y="808"/>
                </a:lnTo>
                <a:lnTo>
                  <a:pt x="139" y="778"/>
                </a:lnTo>
                <a:lnTo>
                  <a:pt x="107" y="748"/>
                </a:lnTo>
                <a:lnTo>
                  <a:pt x="75" y="718"/>
                </a:lnTo>
                <a:lnTo>
                  <a:pt x="48" y="672"/>
                </a:lnTo>
                <a:lnTo>
                  <a:pt x="23" y="661"/>
                </a:lnTo>
                <a:lnTo>
                  <a:pt x="23" y="627"/>
                </a:lnTo>
                <a:lnTo>
                  <a:pt x="23" y="594"/>
                </a:lnTo>
                <a:lnTo>
                  <a:pt x="23" y="561"/>
                </a:lnTo>
                <a:lnTo>
                  <a:pt x="23" y="528"/>
                </a:lnTo>
                <a:lnTo>
                  <a:pt x="2" y="520"/>
                </a:lnTo>
                <a:lnTo>
                  <a:pt x="26" y="486"/>
                </a:lnTo>
                <a:lnTo>
                  <a:pt x="26" y="463"/>
                </a:lnTo>
                <a:lnTo>
                  <a:pt x="26" y="429"/>
                </a:lnTo>
                <a:lnTo>
                  <a:pt x="26" y="406"/>
                </a:lnTo>
                <a:lnTo>
                  <a:pt x="11" y="359"/>
                </a:lnTo>
                <a:lnTo>
                  <a:pt x="0" y="288"/>
                </a:lnTo>
              </a:path>
            </a:pathLst>
          </a:custGeom>
          <a:solidFill>
            <a:srgbClr val="00FF00"/>
          </a:solidFill>
          <a:ln w="127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4103" name="Freeform 6"/>
          <p:cNvSpPr>
            <a:spLocks/>
          </p:cNvSpPr>
          <p:nvPr/>
        </p:nvSpPr>
        <p:spPr bwMode="auto">
          <a:xfrm>
            <a:off x="3332163" y="3748088"/>
            <a:ext cx="2263775" cy="1320800"/>
          </a:xfrm>
          <a:custGeom>
            <a:avLst/>
            <a:gdLst>
              <a:gd name="T0" fmla="*/ 2147483647 w 1426"/>
              <a:gd name="T1" fmla="*/ 2147483647 h 832"/>
              <a:gd name="T2" fmla="*/ 2147483647 w 1426"/>
              <a:gd name="T3" fmla="*/ 2147483647 h 832"/>
              <a:gd name="T4" fmla="*/ 2147483647 w 1426"/>
              <a:gd name="T5" fmla="*/ 2147483647 h 832"/>
              <a:gd name="T6" fmla="*/ 2147483647 w 1426"/>
              <a:gd name="T7" fmla="*/ 2147483647 h 832"/>
              <a:gd name="T8" fmla="*/ 2147483647 w 1426"/>
              <a:gd name="T9" fmla="*/ 2147483647 h 832"/>
              <a:gd name="T10" fmla="*/ 2147483647 w 1426"/>
              <a:gd name="T11" fmla="*/ 2147483647 h 832"/>
              <a:gd name="T12" fmla="*/ 2147483647 w 1426"/>
              <a:gd name="T13" fmla="*/ 2147483647 h 832"/>
              <a:gd name="T14" fmla="*/ 2147483647 w 1426"/>
              <a:gd name="T15" fmla="*/ 2147483647 h 832"/>
              <a:gd name="T16" fmla="*/ 2147483647 w 1426"/>
              <a:gd name="T17" fmla="*/ 2147483647 h 832"/>
              <a:gd name="T18" fmla="*/ 2147483647 w 1426"/>
              <a:gd name="T19" fmla="*/ 2147483647 h 832"/>
              <a:gd name="T20" fmla="*/ 2147483647 w 1426"/>
              <a:gd name="T21" fmla="*/ 2147483647 h 832"/>
              <a:gd name="T22" fmla="*/ 2147483647 w 1426"/>
              <a:gd name="T23" fmla="*/ 2147483647 h 832"/>
              <a:gd name="T24" fmla="*/ 2147483647 w 1426"/>
              <a:gd name="T25" fmla="*/ 2147483647 h 832"/>
              <a:gd name="T26" fmla="*/ 2147483647 w 1426"/>
              <a:gd name="T27" fmla="*/ 2147483647 h 832"/>
              <a:gd name="T28" fmla="*/ 2147483647 w 1426"/>
              <a:gd name="T29" fmla="*/ 2147483647 h 832"/>
              <a:gd name="T30" fmla="*/ 2147483647 w 1426"/>
              <a:gd name="T31" fmla="*/ 2147483647 h 832"/>
              <a:gd name="T32" fmla="*/ 2147483647 w 1426"/>
              <a:gd name="T33" fmla="*/ 2147483647 h 832"/>
              <a:gd name="T34" fmla="*/ 2147483647 w 1426"/>
              <a:gd name="T35" fmla="*/ 2147483647 h 832"/>
              <a:gd name="T36" fmla="*/ 2147483647 w 1426"/>
              <a:gd name="T37" fmla="*/ 2147483647 h 832"/>
              <a:gd name="T38" fmla="*/ 2147483647 w 1426"/>
              <a:gd name="T39" fmla="*/ 2147483647 h 832"/>
              <a:gd name="T40" fmla="*/ 2147483647 w 1426"/>
              <a:gd name="T41" fmla="*/ 2147483647 h 832"/>
              <a:gd name="T42" fmla="*/ 2147483647 w 1426"/>
              <a:gd name="T43" fmla="*/ 2147483647 h 832"/>
              <a:gd name="T44" fmla="*/ 2147483647 w 1426"/>
              <a:gd name="T45" fmla="*/ 2147483647 h 832"/>
              <a:gd name="T46" fmla="*/ 2147483647 w 1426"/>
              <a:gd name="T47" fmla="*/ 2147483647 h 832"/>
              <a:gd name="T48" fmla="*/ 2147483647 w 1426"/>
              <a:gd name="T49" fmla="*/ 2147483647 h 832"/>
              <a:gd name="T50" fmla="*/ 2147483647 w 1426"/>
              <a:gd name="T51" fmla="*/ 2147483647 h 832"/>
              <a:gd name="T52" fmla="*/ 2147483647 w 1426"/>
              <a:gd name="T53" fmla="*/ 2147483647 h 832"/>
              <a:gd name="T54" fmla="*/ 2147483647 w 1426"/>
              <a:gd name="T55" fmla="*/ 2147483647 h 832"/>
              <a:gd name="T56" fmla="*/ 2147483647 w 1426"/>
              <a:gd name="T57" fmla="*/ 2147483647 h 832"/>
              <a:gd name="T58" fmla="*/ 2147483647 w 1426"/>
              <a:gd name="T59" fmla="*/ 2147483647 h 832"/>
              <a:gd name="T60" fmla="*/ 2147483647 w 1426"/>
              <a:gd name="T61" fmla="*/ 2147483647 h 832"/>
              <a:gd name="T62" fmla="*/ 2147483647 w 1426"/>
              <a:gd name="T63" fmla="*/ 2147483647 h 832"/>
              <a:gd name="T64" fmla="*/ 2147483647 w 1426"/>
              <a:gd name="T65" fmla="*/ 2147483647 h 832"/>
              <a:gd name="T66" fmla="*/ 2147483647 w 1426"/>
              <a:gd name="T67" fmla="*/ 2147483647 h 832"/>
              <a:gd name="T68" fmla="*/ 2147483647 w 1426"/>
              <a:gd name="T69" fmla="*/ 2147483647 h 832"/>
              <a:gd name="T70" fmla="*/ 2147483647 w 1426"/>
              <a:gd name="T71" fmla="*/ 2147483647 h 832"/>
              <a:gd name="T72" fmla="*/ 2147483647 w 1426"/>
              <a:gd name="T73" fmla="*/ 2147483647 h 832"/>
              <a:gd name="T74" fmla="*/ 2147483647 w 1426"/>
              <a:gd name="T75" fmla="*/ 2147483647 h 832"/>
              <a:gd name="T76" fmla="*/ 2147483647 w 1426"/>
              <a:gd name="T77" fmla="*/ 2147483647 h 832"/>
              <a:gd name="T78" fmla="*/ 2147483647 w 1426"/>
              <a:gd name="T79" fmla="*/ 2147483647 h 832"/>
              <a:gd name="T80" fmla="*/ 2147483647 w 1426"/>
              <a:gd name="T81" fmla="*/ 2147483647 h 832"/>
              <a:gd name="T82" fmla="*/ 2147483647 w 1426"/>
              <a:gd name="T83" fmla="*/ 2147483647 h 832"/>
              <a:gd name="T84" fmla="*/ 2147483647 w 1426"/>
              <a:gd name="T85" fmla="*/ 2147483647 h 832"/>
              <a:gd name="T86" fmla="*/ 2147483647 w 1426"/>
              <a:gd name="T87" fmla="*/ 2147483647 h 832"/>
              <a:gd name="T88" fmla="*/ 2147483647 w 1426"/>
              <a:gd name="T89" fmla="*/ 2147483647 h 832"/>
              <a:gd name="T90" fmla="*/ 2147483647 w 1426"/>
              <a:gd name="T91" fmla="*/ 2147483647 h 832"/>
              <a:gd name="T92" fmla="*/ 2147483647 w 1426"/>
              <a:gd name="T93" fmla="*/ 2147483647 h 832"/>
              <a:gd name="T94" fmla="*/ 2147483647 w 1426"/>
              <a:gd name="T95" fmla="*/ 0 h 832"/>
              <a:gd name="T96" fmla="*/ 2147483647 w 1426"/>
              <a:gd name="T97" fmla="*/ 2147483647 h 832"/>
              <a:gd name="T98" fmla="*/ 2147483647 w 1426"/>
              <a:gd name="T99" fmla="*/ 2147483647 h 832"/>
              <a:gd name="T100" fmla="*/ 2147483647 w 1426"/>
              <a:gd name="T101" fmla="*/ 2147483647 h 832"/>
              <a:gd name="T102" fmla="*/ 2147483647 w 1426"/>
              <a:gd name="T103" fmla="*/ 2147483647 h 832"/>
              <a:gd name="T104" fmla="*/ 2147483647 w 1426"/>
              <a:gd name="T105" fmla="*/ 2147483647 h 832"/>
              <a:gd name="T106" fmla="*/ 2147483647 w 1426"/>
              <a:gd name="T107" fmla="*/ 2147483647 h 832"/>
              <a:gd name="T108" fmla="*/ 2147483647 w 1426"/>
              <a:gd name="T109" fmla="*/ 2147483647 h 832"/>
              <a:gd name="T110" fmla="*/ 2147483647 w 1426"/>
              <a:gd name="T111" fmla="*/ 2147483647 h 8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832"/>
              <a:gd name="T170" fmla="*/ 1426 w 1426"/>
              <a:gd name="T171" fmla="*/ 832 h 8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832">
                <a:moveTo>
                  <a:pt x="0" y="183"/>
                </a:moveTo>
                <a:lnTo>
                  <a:pt x="21" y="186"/>
                </a:lnTo>
                <a:lnTo>
                  <a:pt x="30" y="192"/>
                </a:lnTo>
                <a:lnTo>
                  <a:pt x="39" y="195"/>
                </a:lnTo>
                <a:lnTo>
                  <a:pt x="48" y="204"/>
                </a:lnTo>
                <a:lnTo>
                  <a:pt x="54" y="213"/>
                </a:lnTo>
                <a:lnTo>
                  <a:pt x="60" y="222"/>
                </a:lnTo>
                <a:lnTo>
                  <a:pt x="63" y="231"/>
                </a:lnTo>
                <a:lnTo>
                  <a:pt x="66" y="240"/>
                </a:lnTo>
                <a:lnTo>
                  <a:pt x="72" y="249"/>
                </a:lnTo>
                <a:lnTo>
                  <a:pt x="72" y="258"/>
                </a:lnTo>
                <a:lnTo>
                  <a:pt x="75" y="267"/>
                </a:lnTo>
                <a:lnTo>
                  <a:pt x="78" y="276"/>
                </a:lnTo>
                <a:lnTo>
                  <a:pt x="78" y="285"/>
                </a:lnTo>
                <a:lnTo>
                  <a:pt x="84" y="294"/>
                </a:lnTo>
                <a:lnTo>
                  <a:pt x="87" y="303"/>
                </a:lnTo>
                <a:lnTo>
                  <a:pt x="90" y="312"/>
                </a:lnTo>
                <a:lnTo>
                  <a:pt x="96" y="321"/>
                </a:lnTo>
                <a:lnTo>
                  <a:pt x="96" y="330"/>
                </a:lnTo>
                <a:lnTo>
                  <a:pt x="96" y="339"/>
                </a:lnTo>
                <a:lnTo>
                  <a:pt x="96" y="348"/>
                </a:lnTo>
                <a:lnTo>
                  <a:pt x="102" y="357"/>
                </a:lnTo>
                <a:lnTo>
                  <a:pt x="108" y="366"/>
                </a:lnTo>
                <a:lnTo>
                  <a:pt x="108" y="375"/>
                </a:lnTo>
                <a:lnTo>
                  <a:pt x="108" y="384"/>
                </a:lnTo>
                <a:lnTo>
                  <a:pt x="108" y="393"/>
                </a:lnTo>
                <a:lnTo>
                  <a:pt x="108" y="402"/>
                </a:lnTo>
                <a:lnTo>
                  <a:pt x="108" y="411"/>
                </a:lnTo>
                <a:lnTo>
                  <a:pt x="108" y="420"/>
                </a:lnTo>
                <a:lnTo>
                  <a:pt x="108" y="429"/>
                </a:lnTo>
                <a:lnTo>
                  <a:pt x="108" y="438"/>
                </a:lnTo>
                <a:lnTo>
                  <a:pt x="108" y="447"/>
                </a:lnTo>
                <a:lnTo>
                  <a:pt x="108" y="456"/>
                </a:lnTo>
                <a:lnTo>
                  <a:pt x="108" y="468"/>
                </a:lnTo>
                <a:lnTo>
                  <a:pt x="108" y="477"/>
                </a:lnTo>
                <a:lnTo>
                  <a:pt x="108" y="486"/>
                </a:lnTo>
                <a:lnTo>
                  <a:pt x="108" y="495"/>
                </a:lnTo>
                <a:lnTo>
                  <a:pt x="108" y="504"/>
                </a:lnTo>
                <a:lnTo>
                  <a:pt x="108" y="513"/>
                </a:lnTo>
                <a:lnTo>
                  <a:pt x="108" y="522"/>
                </a:lnTo>
                <a:lnTo>
                  <a:pt x="108" y="531"/>
                </a:lnTo>
                <a:lnTo>
                  <a:pt x="108" y="540"/>
                </a:lnTo>
                <a:lnTo>
                  <a:pt x="108" y="549"/>
                </a:lnTo>
                <a:lnTo>
                  <a:pt x="108" y="558"/>
                </a:lnTo>
                <a:lnTo>
                  <a:pt x="108" y="567"/>
                </a:lnTo>
                <a:lnTo>
                  <a:pt x="108" y="576"/>
                </a:lnTo>
                <a:lnTo>
                  <a:pt x="108" y="588"/>
                </a:lnTo>
                <a:lnTo>
                  <a:pt x="108" y="597"/>
                </a:lnTo>
                <a:lnTo>
                  <a:pt x="108" y="606"/>
                </a:lnTo>
                <a:lnTo>
                  <a:pt x="108" y="615"/>
                </a:lnTo>
                <a:lnTo>
                  <a:pt x="108" y="624"/>
                </a:lnTo>
                <a:lnTo>
                  <a:pt x="108" y="633"/>
                </a:lnTo>
                <a:lnTo>
                  <a:pt x="108" y="642"/>
                </a:lnTo>
                <a:lnTo>
                  <a:pt x="108" y="651"/>
                </a:lnTo>
                <a:lnTo>
                  <a:pt x="108" y="660"/>
                </a:lnTo>
                <a:lnTo>
                  <a:pt x="108" y="669"/>
                </a:lnTo>
                <a:lnTo>
                  <a:pt x="108" y="678"/>
                </a:lnTo>
                <a:lnTo>
                  <a:pt x="108" y="687"/>
                </a:lnTo>
                <a:lnTo>
                  <a:pt x="108" y="696"/>
                </a:lnTo>
                <a:lnTo>
                  <a:pt x="108" y="705"/>
                </a:lnTo>
                <a:lnTo>
                  <a:pt x="108" y="714"/>
                </a:lnTo>
                <a:lnTo>
                  <a:pt x="108" y="723"/>
                </a:lnTo>
                <a:lnTo>
                  <a:pt x="108" y="732"/>
                </a:lnTo>
                <a:lnTo>
                  <a:pt x="108" y="741"/>
                </a:lnTo>
                <a:lnTo>
                  <a:pt x="108" y="750"/>
                </a:lnTo>
                <a:lnTo>
                  <a:pt x="108" y="759"/>
                </a:lnTo>
                <a:lnTo>
                  <a:pt x="111" y="768"/>
                </a:lnTo>
                <a:lnTo>
                  <a:pt x="117" y="777"/>
                </a:lnTo>
                <a:lnTo>
                  <a:pt x="96" y="759"/>
                </a:lnTo>
                <a:lnTo>
                  <a:pt x="120" y="777"/>
                </a:lnTo>
                <a:lnTo>
                  <a:pt x="120" y="786"/>
                </a:lnTo>
                <a:lnTo>
                  <a:pt x="129" y="795"/>
                </a:lnTo>
                <a:lnTo>
                  <a:pt x="138" y="801"/>
                </a:lnTo>
                <a:lnTo>
                  <a:pt x="144" y="825"/>
                </a:lnTo>
                <a:lnTo>
                  <a:pt x="153" y="831"/>
                </a:lnTo>
                <a:lnTo>
                  <a:pt x="162" y="831"/>
                </a:lnTo>
                <a:lnTo>
                  <a:pt x="171" y="828"/>
                </a:lnTo>
                <a:lnTo>
                  <a:pt x="180" y="828"/>
                </a:lnTo>
                <a:lnTo>
                  <a:pt x="192" y="828"/>
                </a:lnTo>
                <a:lnTo>
                  <a:pt x="201" y="828"/>
                </a:lnTo>
                <a:lnTo>
                  <a:pt x="210" y="828"/>
                </a:lnTo>
                <a:lnTo>
                  <a:pt x="246" y="804"/>
                </a:lnTo>
                <a:lnTo>
                  <a:pt x="252" y="795"/>
                </a:lnTo>
                <a:lnTo>
                  <a:pt x="261" y="792"/>
                </a:lnTo>
                <a:lnTo>
                  <a:pt x="270" y="792"/>
                </a:lnTo>
                <a:lnTo>
                  <a:pt x="279" y="792"/>
                </a:lnTo>
                <a:lnTo>
                  <a:pt x="288" y="783"/>
                </a:lnTo>
                <a:lnTo>
                  <a:pt x="288" y="774"/>
                </a:lnTo>
                <a:lnTo>
                  <a:pt x="291" y="765"/>
                </a:lnTo>
                <a:lnTo>
                  <a:pt x="297" y="756"/>
                </a:lnTo>
                <a:lnTo>
                  <a:pt x="303" y="747"/>
                </a:lnTo>
                <a:lnTo>
                  <a:pt x="309" y="738"/>
                </a:lnTo>
                <a:lnTo>
                  <a:pt x="318" y="732"/>
                </a:lnTo>
                <a:lnTo>
                  <a:pt x="324" y="723"/>
                </a:lnTo>
                <a:lnTo>
                  <a:pt x="333" y="717"/>
                </a:lnTo>
                <a:lnTo>
                  <a:pt x="339" y="708"/>
                </a:lnTo>
                <a:lnTo>
                  <a:pt x="348" y="702"/>
                </a:lnTo>
                <a:lnTo>
                  <a:pt x="354" y="693"/>
                </a:lnTo>
                <a:lnTo>
                  <a:pt x="363" y="687"/>
                </a:lnTo>
                <a:lnTo>
                  <a:pt x="369" y="678"/>
                </a:lnTo>
                <a:lnTo>
                  <a:pt x="378" y="669"/>
                </a:lnTo>
                <a:lnTo>
                  <a:pt x="387" y="663"/>
                </a:lnTo>
                <a:lnTo>
                  <a:pt x="393" y="654"/>
                </a:lnTo>
                <a:lnTo>
                  <a:pt x="402" y="645"/>
                </a:lnTo>
                <a:lnTo>
                  <a:pt x="411" y="639"/>
                </a:lnTo>
                <a:lnTo>
                  <a:pt x="417" y="630"/>
                </a:lnTo>
                <a:lnTo>
                  <a:pt x="426" y="627"/>
                </a:lnTo>
                <a:lnTo>
                  <a:pt x="435" y="621"/>
                </a:lnTo>
                <a:lnTo>
                  <a:pt x="444" y="615"/>
                </a:lnTo>
                <a:lnTo>
                  <a:pt x="453" y="609"/>
                </a:lnTo>
                <a:lnTo>
                  <a:pt x="462" y="603"/>
                </a:lnTo>
                <a:lnTo>
                  <a:pt x="471" y="597"/>
                </a:lnTo>
                <a:lnTo>
                  <a:pt x="483" y="588"/>
                </a:lnTo>
                <a:lnTo>
                  <a:pt x="492" y="585"/>
                </a:lnTo>
                <a:lnTo>
                  <a:pt x="501" y="576"/>
                </a:lnTo>
                <a:lnTo>
                  <a:pt x="513" y="570"/>
                </a:lnTo>
                <a:lnTo>
                  <a:pt x="537" y="564"/>
                </a:lnTo>
                <a:lnTo>
                  <a:pt x="546" y="564"/>
                </a:lnTo>
                <a:lnTo>
                  <a:pt x="555" y="564"/>
                </a:lnTo>
                <a:lnTo>
                  <a:pt x="567" y="561"/>
                </a:lnTo>
                <a:lnTo>
                  <a:pt x="576" y="558"/>
                </a:lnTo>
                <a:lnTo>
                  <a:pt x="585" y="555"/>
                </a:lnTo>
                <a:lnTo>
                  <a:pt x="597" y="546"/>
                </a:lnTo>
                <a:lnTo>
                  <a:pt x="606" y="540"/>
                </a:lnTo>
                <a:lnTo>
                  <a:pt x="615" y="534"/>
                </a:lnTo>
                <a:lnTo>
                  <a:pt x="624" y="531"/>
                </a:lnTo>
                <a:lnTo>
                  <a:pt x="633" y="528"/>
                </a:lnTo>
                <a:lnTo>
                  <a:pt x="642" y="525"/>
                </a:lnTo>
                <a:lnTo>
                  <a:pt x="651" y="522"/>
                </a:lnTo>
                <a:lnTo>
                  <a:pt x="660" y="519"/>
                </a:lnTo>
                <a:lnTo>
                  <a:pt x="672" y="513"/>
                </a:lnTo>
                <a:lnTo>
                  <a:pt x="681" y="507"/>
                </a:lnTo>
                <a:lnTo>
                  <a:pt x="690" y="504"/>
                </a:lnTo>
                <a:lnTo>
                  <a:pt x="699" y="498"/>
                </a:lnTo>
                <a:lnTo>
                  <a:pt x="711" y="495"/>
                </a:lnTo>
                <a:lnTo>
                  <a:pt x="720" y="495"/>
                </a:lnTo>
                <a:lnTo>
                  <a:pt x="729" y="495"/>
                </a:lnTo>
                <a:lnTo>
                  <a:pt x="738" y="492"/>
                </a:lnTo>
                <a:lnTo>
                  <a:pt x="747" y="492"/>
                </a:lnTo>
                <a:lnTo>
                  <a:pt x="759" y="486"/>
                </a:lnTo>
                <a:lnTo>
                  <a:pt x="768" y="483"/>
                </a:lnTo>
                <a:lnTo>
                  <a:pt x="777" y="480"/>
                </a:lnTo>
                <a:lnTo>
                  <a:pt x="786" y="474"/>
                </a:lnTo>
                <a:lnTo>
                  <a:pt x="798" y="471"/>
                </a:lnTo>
                <a:lnTo>
                  <a:pt x="807" y="471"/>
                </a:lnTo>
                <a:lnTo>
                  <a:pt x="816" y="471"/>
                </a:lnTo>
                <a:lnTo>
                  <a:pt x="825" y="471"/>
                </a:lnTo>
                <a:lnTo>
                  <a:pt x="834" y="471"/>
                </a:lnTo>
                <a:lnTo>
                  <a:pt x="843" y="471"/>
                </a:lnTo>
                <a:lnTo>
                  <a:pt x="867" y="471"/>
                </a:lnTo>
                <a:lnTo>
                  <a:pt x="876" y="471"/>
                </a:lnTo>
                <a:lnTo>
                  <a:pt x="888" y="465"/>
                </a:lnTo>
                <a:lnTo>
                  <a:pt x="897" y="465"/>
                </a:lnTo>
                <a:lnTo>
                  <a:pt x="906" y="462"/>
                </a:lnTo>
                <a:lnTo>
                  <a:pt x="915" y="462"/>
                </a:lnTo>
                <a:lnTo>
                  <a:pt x="927" y="459"/>
                </a:lnTo>
                <a:lnTo>
                  <a:pt x="936" y="456"/>
                </a:lnTo>
                <a:lnTo>
                  <a:pt x="954" y="456"/>
                </a:lnTo>
                <a:lnTo>
                  <a:pt x="966" y="453"/>
                </a:lnTo>
                <a:lnTo>
                  <a:pt x="975" y="450"/>
                </a:lnTo>
                <a:lnTo>
                  <a:pt x="984" y="450"/>
                </a:lnTo>
                <a:lnTo>
                  <a:pt x="993" y="447"/>
                </a:lnTo>
                <a:lnTo>
                  <a:pt x="1005" y="444"/>
                </a:lnTo>
                <a:lnTo>
                  <a:pt x="1014" y="441"/>
                </a:lnTo>
                <a:lnTo>
                  <a:pt x="1026" y="441"/>
                </a:lnTo>
                <a:lnTo>
                  <a:pt x="1038" y="438"/>
                </a:lnTo>
                <a:lnTo>
                  <a:pt x="1047" y="438"/>
                </a:lnTo>
                <a:lnTo>
                  <a:pt x="1056" y="438"/>
                </a:lnTo>
                <a:lnTo>
                  <a:pt x="1065" y="438"/>
                </a:lnTo>
                <a:lnTo>
                  <a:pt x="1074" y="438"/>
                </a:lnTo>
                <a:lnTo>
                  <a:pt x="1092" y="438"/>
                </a:lnTo>
                <a:lnTo>
                  <a:pt x="1110" y="438"/>
                </a:lnTo>
                <a:lnTo>
                  <a:pt x="1119" y="438"/>
                </a:lnTo>
                <a:lnTo>
                  <a:pt x="1140" y="438"/>
                </a:lnTo>
                <a:lnTo>
                  <a:pt x="1149" y="438"/>
                </a:lnTo>
                <a:lnTo>
                  <a:pt x="1167" y="438"/>
                </a:lnTo>
                <a:lnTo>
                  <a:pt x="1176" y="438"/>
                </a:lnTo>
                <a:lnTo>
                  <a:pt x="1185" y="438"/>
                </a:lnTo>
                <a:lnTo>
                  <a:pt x="1194" y="435"/>
                </a:lnTo>
                <a:lnTo>
                  <a:pt x="1203" y="429"/>
                </a:lnTo>
                <a:lnTo>
                  <a:pt x="1212" y="426"/>
                </a:lnTo>
                <a:lnTo>
                  <a:pt x="1218" y="417"/>
                </a:lnTo>
                <a:lnTo>
                  <a:pt x="1227" y="417"/>
                </a:lnTo>
                <a:lnTo>
                  <a:pt x="1239" y="411"/>
                </a:lnTo>
                <a:lnTo>
                  <a:pt x="1392" y="279"/>
                </a:lnTo>
                <a:lnTo>
                  <a:pt x="1398" y="270"/>
                </a:lnTo>
                <a:lnTo>
                  <a:pt x="1404" y="261"/>
                </a:lnTo>
                <a:lnTo>
                  <a:pt x="1407" y="252"/>
                </a:lnTo>
                <a:lnTo>
                  <a:pt x="1413" y="243"/>
                </a:lnTo>
                <a:lnTo>
                  <a:pt x="1419" y="234"/>
                </a:lnTo>
                <a:lnTo>
                  <a:pt x="1425" y="225"/>
                </a:lnTo>
                <a:lnTo>
                  <a:pt x="1425" y="216"/>
                </a:lnTo>
                <a:lnTo>
                  <a:pt x="1416" y="210"/>
                </a:lnTo>
                <a:lnTo>
                  <a:pt x="1407" y="210"/>
                </a:lnTo>
                <a:lnTo>
                  <a:pt x="1398" y="210"/>
                </a:lnTo>
                <a:lnTo>
                  <a:pt x="1389" y="216"/>
                </a:lnTo>
                <a:lnTo>
                  <a:pt x="1380" y="219"/>
                </a:lnTo>
                <a:lnTo>
                  <a:pt x="1371" y="219"/>
                </a:lnTo>
                <a:lnTo>
                  <a:pt x="1362" y="219"/>
                </a:lnTo>
                <a:lnTo>
                  <a:pt x="1353" y="219"/>
                </a:lnTo>
                <a:lnTo>
                  <a:pt x="1344" y="219"/>
                </a:lnTo>
                <a:lnTo>
                  <a:pt x="1335" y="219"/>
                </a:lnTo>
                <a:lnTo>
                  <a:pt x="1323" y="219"/>
                </a:lnTo>
                <a:lnTo>
                  <a:pt x="1311" y="219"/>
                </a:lnTo>
                <a:lnTo>
                  <a:pt x="1302" y="219"/>
                </a:lnTo>
                <a:lnTo>
                  <a:pt x="1293" y="219"/>
                </a:lnTo>
                <a:lnTo>
                  <a:pt x="1284" y="219"/>
                </a:lnTo>
                <a:lnTo>
                  <a:pt x="1275" y="219"/>
                </a:lnTo>
                <a:lnTo>
                  <a:pt x="1263" y="219"/>
                </a:lnTo>
                <a:lnTo>
                  <a:pt x="1254" y="219"/>
                </a:lnTo>
                <a:lnTo>
                  <a:pt x="1245" y="219"/>
                </a:lnTo>
                <a:lnTo>
                  <a:pt x="1236" y="219"/>
                </a:lnTo>
                <a:lnTo>
                  <a:pt x="1227" y="219"/>
                </a:lnTo>
                <a:lnTo>
                  <a:pt x="1218" y="219"/>
                </a:lnTo>
                <a:lnTo>
                  <a:pt x="1209" y="219"/>
                </a:lnTo>
                <a:lnTo>
                  <a:pt x="1200" y="219"/>
                </a:lnTo>
                <a:lnTo>
                  <a:pt x="1191" y="219"/>
                </a:lnTo>
                <a:lnTo>
                  <a:pt x="1170" y="219"/>
                </a:lnTo>
                <a:lnTo>
                  <a:pt x="1158" y="219"/>
                </a:lnTo>
                <a:lnTo>
                  <a:pt x="1140" y="219"/>
                </a:lnTo>
                <a:lnTo>
                  <a:pt x="1131" y="219"/>
                </a:lnTo>
                <a:lnTo>
                  <a:pt x="1122" y="219"/>
                </a:lnTo>
                <a:lnTo>
                  <a:pt x="1110" y="219"/>
                </a:lnTo>
                <a:lnTo>
                  <a:pt x="1086" y="219"/>
                </a:lnTo>
                <a:lnTo>
                  <a:pt x="1062" y="219"/>
                </a:lnTo>
                <a:lnTo>
                  <a:pt x="1038" y="219"/>
                </a:lnTo>
                <a:lnTo>
                  <a:pt x="1029" y="219"/>
                </a:lnTo>
                <a:lnTo>
                  <a:pt x="1020" y="219"/>
                </a:lnTo>
                <a:lnTo>
                  <a:pt x="1008" y="219"/>
                </a:lnTo>
                <a:lnTo>
                  <a:pt x="996" y="222"/>
                </a:lnTo>
                <a:lnTo>
                  <a:pt x="987" y="222"/>
                </a:lnTo>
                <a:lnTo>
                  <a:pt x="978" y="228"/>
                </a:lnTo>
                <a:lnTo>
                  <a:pt x="969" y="231"/>
                </a:lnTo>
                <a:lnTo>
                  <a:pt x="960" y="234"/>
                </a:lnTo>
                <a:lnTo>
                  <a:pt x="951" y="237"/>
                </a:lnTo>
                <a:lnTo>
                  <a:pt x="942" y="237"/>
                </a:lnTo>
                <a:lnTo>
                  <a:pt x="933" y="237"/>
                </a:lnTo>
                <a:lnTo>
                  <a:pt x="924" y="240"/>
                </a:lnTo>
                <a:lnTo>
                  <a:pt x="912" y="243"/>
                </a:lnTo>
                <a:lnTo>
                  <a:pt x="903" y="243"/>
                </a:lnTo>
                <a:lnTo>
                  <a:pt x="879" y="243"/>
                </a:lnTo>
                <a:lnTo>
                  <a:pt x="861" y="246"/>
                </a:lnTo>
                <a:lnTo>
                  <a:pt x="852" y="246"/>
                </a:lnTo>
                <a:lnTo>
                  <a:pt x="843" y="246"/>
                </a:lnTo>
                <a:lnTo>
                  <a:pt x="834" y="246"/>
                </a:lnTo>
                <a:lnTo>
                  <a:pt x="825" y="246"/>
                </a:lnTo>
                <a:lnTo>
                  <a:pt x="816" y="246"/>
                </a:lnTo>
                <a:lnTo>
                  <a:pt x="807" y="249"/>
                </a:lnTo>
                <a:lnTo>
                  <a:pt x="798" y="249"/>
                </a:lnTo>
                <a:lnTo>
                  <a:pt x="786" y="252"/>
                </a:lnTo>
                <a:lnTo>
                  <a:pt x="774" y="255"/>
                </a:lnTo>
                <a:lnTo>
                  <a:pt x="765" y="255"/>
                </a:lnTo>
                <a:lnTo>
                  <a:pt x="756" y="258"/>
                </a:lnTo>
                <a:lnTo>
                  <a:pt x="744" y="261"/>
                </a:lnTo>
                <a:lnTo>
                  <a:pt x="735" y="264"/>
                </a:lnTo>
                <a:lnTo>
                  <a:pt x="726" y="264"/>
                </a:lnTo>
                <a:lnTo>
                  <a:pt x="714" y="270"/>
                </a:lnTo>
                <a:lnTo>
                  <a:pt x="702" y="273"/>
                </a:lnTo>
                <a:lnTo>
                  <a:pt x="690" y="273"/>
                </a:lnTo>
                <a:lnTo>
                  <a:pt x="666" y="273"/>
                </a:lnTo>
                <a:lnTo>
                  <a:pt x="657" y="273"/>
                </a:lnTo>
                <a:lnTo>
                  <a:pt x="645" y="273"/>
                </a:lnTo>
                <a:lnTo>
                  <a:pt x="633" y="273"/>
                </a:lnTo>
                <a:lnTo>
                  <a:pt x="621" y="273"/>
                </a:lnTo>
                <a:lnTo>
                  <a:pt x="612" y="267"/>
                </a:lnTo>
                <a:lnTo>
                  <a:pt x="603" y="264"/>
                </a:lnTo>
                <a:lnTo>
                  <a:pt x="597" y="255"/>
                </a:lnTo>
                <a:lnTo>
                  <a:pt x="594" y="246"/>
                </a:lnTo>
                <a:lnTo>
                  <a:pt x="594" y="237"/>
                </a:lnTo>
                <a:lnTo>
                  <a:pt x="594" y="228"/>
                </a:lnTo>
                <a:lnTo>
                  <a:pt x="594" y="219"/>
                </a:lnTo>
                <a:lnTo>
                  <a:pt x="594" y="210"/>
                </a:lnTo>
                <a:lnTo>
                  <a:pt x="594" y="201"/>
                </a:lnTo>
                <a:lnTo>
                  <a:pt x="594" y="192"/>
                </a:lnTo>
                <a:lnTo>
                  <a:pt x="594" y="183"/>
                </a:lnTo>
                <a:lnTo>
                  <a:pt x="594" y="174"/>
                </a:lnTo>
                <a:lnTo>
                  <a:pt x="594" y="165"/>
                </a:lnTo>
                <a:lnTo>
                  <a:pt x="594" y="156"/>
                </a:lnTo>
                <a:lnTo>
                  <a:pt x="594" y="147"/>
                </a:lnTo>
                <a:lnTo>
                  <a:pt x="594" y="138"/>
                </a:lnTo>
                <a:lnTo>
                  <a:pt x="585" y="132"/>
                </a:lnTo>
                <a:lnTo>
                  <a:pt x="480" y="39"/>
                </a:lnTo>
                <a:lnTo>
                  <a:pt x="486" y="27"/>
                </a:lnTo>
                <a:lnTo>
                  <a:pt x="477" y="24"/>
                </a:lnTo>
                <a:lnTo>
                  <a:pt x="468" y="15"/>
                </a:lnTo>
                <a:lnTo>
                  <a:pt x="459" y="6"/>
                </a:lnTo>
                <a:lnTo>
                  <a:pt x="450" y="0"/>
                </a:lnTo>
                <a:lnTo>
                  <a:pt x="441" y="0"/>
                </a:lnTo>
                <a:lnTo>
                  <a:pt x="432" y="0"/>
                </a:lnTo>
                <a:lnTo>
                  <a:pt x="423" y="0"/>
                </a:lnTo>
                <a:lnTo>
                  <a:pt x="414" y="0"/>
                </a:lnTo>
                <a:lnTo>
                  <a:pt x="402" y="3"/>
                </a:lnTo>
                <a:lnTo>
                  <a:pt x="393" y="6"/>
                </a:lnTo>
                <a:lnTo>
                  <a:pt x="384" y="9"/>
                </a:lnTo>
                <a:lnTo>
                  <a:pt x="375" y="18"/>
                </a:lnTo>
                <a:lnTo>
                  <a:pt x="366" y="24"/>
                </a:lnTo>
                <a:lnTo>
                  <a:pt x="360" y="33"/>
                </a:lnTo>
                <a:lnTo>
                  <a:pt x="351" y="39"/>
                </a:lnTo>
                <a:lnTo>
                  <a:pt x="342" y="48"/>
                </a:lnTo>
                <a:lnTo>
                  <a:pt x="333" y="54"/>
                </a:lnTo>
                <a:lnTo>
                  <a:pt x="330" y="63"/>
                </a:lnTo>
                <a:lnTo>
                  <a:pt x="321" y="72"/>
                </a:lnTo>
                <a:lnTo>
                  <a:pt x="315" y="81"/>
                </a:lnTo>
                <a:lnTo>
                  <a:pt x="306" y="87"/>
                </a:lnTo>
                <a:lnTo>
                  <a:pt x="300" y="96"/>
                </a:lnTo>
                <a:lnTo>
                  <a:pt x="291" y="102"/>
                </a:lnTo>
                <a:lnTo>
                  <a:pt x="285" y="111"/>
                </a:lnTo>
                <a:lnTo>
                  <a:pt x="279" y="120"/>
                </a:lnTo>
                <a:lnTo>
                  <a:pt x="270" y="123"/>
                </a:lnTo>
                <a:lnTo>
                  <a:pt x="261" y="132"/>
                </a:lnTo>
                <a:lnTo>
                  <a:pt x="252" y="135"/>
                </a:lnTo>
                <a:lnTo>
                  <a:pt x="243" y="141"/>
                </a:lnTo>
                <a:lnTo>
                  <a:pt x="234" y="141"/>
                </a:lnTo>
                <a:lnTo>
                  <a:pt x="222" y="144"/>
                </a:lnTo>
                <a:lnTo>
                  <a:pt x="213" y="144"/>
                </a:lnTo>
                <a:lnTo>
                  <a:pt x="204" y="144"/>
                </a:lnTo>
                <a:lnTo>
                  <a:pt x="195" y="144"/>
                </a:lnTo>
                <a:lnTo>
                  <a:pt x="186" y="144"/>
                </a:lnTo>
                <a:lnTo>
                  <a:pt x="177" y="144"/>
                </a:lnTo>
                <a:lnTo>
                  <a:pt x="165" y="144"/>
                </a:lnTo>
                <a:lnTo>
                  <a:pt x="156" y="144"/>
                </a:lnTo>
                <a:lnTo>
                  <a:pt x="147" y="144"/>
                </a:lnTo>
                <a:lnTo>
                  <a:pt x="138" y="144"/>
                </a:lnTo>
                <a:lnTo>
                  <a:pt x="129" y="144"/>
                </a:lnTo>
                <a:lnTo>
                  <a:pt x="120" y="144"/>
                </a:lnTo>
                <a:lnTo>
                  <a:pt x="111" y="144"/>
                </a:lnTo>
                <a:lnTo>
                  <a:pt x="102" y="144"/>
                </a:lnTo>
                <a:lnTo>
                  <a:pt x="93" y="144"/>
                </a:lnTo>
                <a:lnTo>
                  <a:pt x="84" y="144"/>
                </a:lnTo>
                <a:lnTo>
                  <a:pt x="75" y="144"/>
                </a:lnTo>
                <a:lnTo>
                  <a:pt x="66" y="144"/>
                </a:lnTo>
                <a:lnTo>
                  <a:pt x="57" y="144"/>
                </a:lnTo>
                <a:lnTo>
                  <a:pt x="48" y="144"/>
                </a:lnTo>
                <a:lnTo>
                  <a:pt x="39" y="144"/>
                </a:lnTo>
                <a:lnTo>
                  <a:pt x="30" y="153"/>
                </a:lnTo>
                <a:lnTo>
                  <a:pt x="21" y="162"/>
                </a:lnTo>
                <a:lnTo>
                  <a:pt x="18" y="171"/>
                </a:lnTo>
                <a:lnTo>
                  <a:pt x="12" y="180"/>
                </a:lnTo>
              </a:path>
            </a:pathLst>
          </a:custGeom>
          <a:solidFill>
            <a:srgbClr val="00FFFF"/>
          </a:solidFill>
          <a:ln w="12700" cap="rnd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4104" name="Freeform 7"/>
          <p:cNvSpPr>
            <a:spLocks/>
          </p:cNvSpPr>
          <p:nvPr/>
        </p:nvSpPr>
        <p:spPr bwMode="auto">
          <a:xfrm>
            <a:off x="2265363" y="4343400"/>
            <a:ext cx="3201987" cy="1601788"/>
          </a:xfrm>
          <a:custGeom>
            <a:avLst/>
            <a:gdLst>
              <a:gd name="T0" fmla="*/ 2147483647 w 2017"/>
              <a:gd name="T1" fmla="*/ 2147483647 h 1009"/>
              <a:gd name="T2" fmla="*/ 2147483647 w 2017"/>
              <a:gd name="T3" fmla="*/ 2147483647 h 1009"/>
              <a:gd name="T4" fmla="*/ 2147483647 w 2017"/>
              <a:gd name="T5" fmla="*/ 2147483647 h 1009"/>
              <a:gd name="T6" fmla="*/ 2147483647 w 2017"/>
              <a:gd name="T7" fmla="*/ 2147483647 h 1009"/>
              <a:gd name="T8" fmla="*/ 2147483647 w 2017"/>
              <a:gd name="T9" fmla="*/ 2147483647 h 1009"/>
              <a:gd name="T10" fmla="*/ 2147483647 w 2017"/>
              <a:gd name="T11" fmla="*/ 2147483647 h 1009"/>
              <a:gd name="T12" fmla="*/ 2147483647 w 2017"/>
              <a:gd name="T13" fmla="*/ 2147483647 h 1009"/>
              <a:gd name="T14" fmla="*/ 2147483647 w 2017"/>
              <a:gd name="T15" fmla="*/ 2147483647 h 1009"/>
              <a:gd name="T16" fmla="*/ 2147483647 w 2017"/>
              <a:gd name="T17" fmla="*/ 2147483647 h 1009"/>
              <a:gd name="T18" fmla="*/ 2147483647 w 2017"/>
              <a:gd name="T19" fmla="*/ 2147483647 h 1009"/>
              <a:gd name="T20" fmla="*/ 2147483647 w 2017"/>
              <a:gd name="T21" fmla="*/ 2147483647 h 1009"/>
              <a:gd name="T22" fmla="*/ 2147483647 w 2017"/>
              <a:gd name="T23" fmla="*/ 2147483647 h 1009"/>
              <a:gd name="T24" fmla="*/ 2147483647 w 2017"/>
              <a:gd name="T25" fmla="*/ 2147483647 h 1009"/>
              <a:gd name="T26" fmla="*/ 2147483647 w 2017"/>
              <a:gd name="T27" fmla="*/ 2147483647 h 1009"/>
              <a:gd name="T28" fmla="*/ 2147483647 w 2017"/>
              <a:gd name="T29" fmla="*/ 2147483647 h 1009"/>
              <a:gd name="T30" fmla="*/ 2147483647 w 2017"/>
              <a:gd name="T31" fmla="*/ 2147483647 h 1009"/>
              <a:gd name="T32" fmla="*/ 2147483647 w 2017"/>
              <a:gd name="T33" fmla="*/ 2147483647 h 1009"/>
              <a:gd name="T34" fmla="*/ 2147483647 w 2017"/>
              <a:gd name="T35" fmla="*/ 2147483647 h 1009"/>
              <a:gd name="T36" fmla="*/ 2147483647 w 2017"/>
              <a:gd name="T37" fmla="*/ 2147483647 h 1009"/>
              <a:gd name="T38" fmla="*/ 2147483647 w 2017"/>
              <a:gd name="T39" fmla="*/ 2147483647 h 1009"/>
              <a:gd name="T40" fmla="*/ 2147483647 w 2017"/>
              <a:gd name="T41" fmla="*/ 2147483647 h 1009"/>
              <a:gd name="T42" fmla="*/ 2147483647 w 2017"/>
              <a:gd name="T43" fmla="*/ 2147483647 h 1009"/>
              <a:gd name="T44" fmla="*/ 2147483647 w 2017"/>
              <a:gd name="T45" fmla="*/ 2147483647 h 1009"/>
              <a:gd name="T46" fmla="*/ 2147483647 w 2017"/>
              <a:gd name="T47" fmla="*/ 2147483647 h 1009"/>
              <a:gd name="T48" fmla="*/ 2147483647 w 2017"/>
              <a:gd name="T49" fmla="*/ 2147483647 h 1009"/>
              <a:gd name="T50" fmla="*/ 2147483647 w 2017"/>
              <a:gd name="T51" fmla="*/ 2147483647 h 1009"/>
              <a:gd name="T52" fmla="*/ 2147483647 w 2017"/>
              <a:gd name="T53" fmla="*/ 2147483647 h 1009"/>
              <a:gd name="T54" fmla="*/ 2147483647 w 2017"/>
              <a:gd name="T55" fmla="*/ 2147483647 h 1009"/>
              <a:gd name="T56" fmla="*/ 2147483647 w 2017"/>
              <a:gd name="T57" fmla="*/ 2147483647 h 1009"/>
              <a:gd name="T58" fmla="*/ 2147483647 w 2017"/>
              <a:gd name="T59" fmla="*/ 2147483647 h 1009"/>
              <a:gd name="T60" fmla="*/ 2147483647 w 2017"/>
              <a:gd name="T61" fmla="*/ 2147483647 h 1009"/>
              <a:gd name="T62" fmla="*/ 2147483647 w 2017"/>
              <a:gd name="T63" fmla="*/ 2147483647 h 1009"/>
              <a:gd name="T64" fmla="*/ 2147483647 w 2017"/>
              <a:gd name="T65" fmla="*/ 2147483647 h 1009"/>
              <a:gd name="T66" fmla="*/ 2147483647 w 2017"/>
              <a:gd name="T67" fmla="*/ 2147483647 h 1009"/>
              <a:gd name="T68" fmla="*/ 2147483647 w 2017"/>
              <a:gd name="T69" fmla="*/ 2147483647 h 1009"/>
              <a:gd name="T70" fmla="*/ 2147483647 w 2017"/>
              <a:gd name="T71" fmla="*/ 2147483647 h 1009"/>
              <a:gd name="T72" fmla="*/ 2147483647 w 2017"/>
              <a:gd name="T73" fmla="*/ 0 h 1009"/>
              <a:gd name="T74" fmla="*/ 2147483647 w 2017"/>
              <a:gd name="T75" fmla="*/ 0 h 1009"/>
              <a:gd name="T76" fmla="*/ 2147483647 w 2017"/>
              <a:gd name="T77" fmla="*/ 0 h 1009"/>
              <a:gd name="T78" fmla="*/ 2147483647 w 2017"/>
              <a:gd name="T79" fmla="*/ 2147483647 h 1009"/>
              <a:gd name="T80" fmla="*/ 2147483647 w 2017"/>
              <a:gd name="T81" fmla="*/ 2147483647 h 1009"/>
              <a:gd name="T82" fmla="*/ 2147483647 w 2017"/>
              <a:gd name="T83" fmla="*/ 2147483647 h 1009"/>
              <a:gd name="T84" fmla="*/ 2147483647 w 2017"/>
              <a:gd name="T85" fmla="*/ 2147483647 h 1009"/>
              <a:gd name="T86" fmla="*/ 2147483647 w 2017"/>
              <a:gd name="T87" fmla="*/ 2147483647 h 1009"/>
              <a:gd name="T88" fmla="*/ 2147483647 w 2017"/>
              <a:gd name="T89" fmla="*/ 2147483647 h 1009"/>
              <a:gd name="T90" fmla="*/ 2147483647 w 2017"/>
              <a:gd name="T91" fmla="*/ 2147483647 h 1009"/>
              <a:gd name="T92" fmla="*/ 2147483647 w 2017"/>
              <a:gd name="T93" fmla="*/ 2147483647 h 1009"/>
              <a:gd name="T94" fmla="*/ 2147483647 w 2017"/>
              <a:gd name="T95" fmla="*/ 2147483647 h 1009"/>
              <a:gd name="T96" fmla="*/ 2147483647 w 2017"/>
              <a:gd name="T97" fmla="*/ 2147483647 h 1009"/>
              <a:gd name="T98" fmla="*/ 2147483647 w 2017"/>
              <a:gd name="T99" fmla="*/ 2147483647 h 1009"/>
              <a:gd name="T100" fmla="*/ 2147483647 w 2017"/>
              <a:gd name="T101" fmla="*/ 2147483647 h 1009"/>
              <a:gd name="T102" fmla="*/ 2147483647 w 2017"/>
              <a:gd name="T103" fmla="*/ 2147483647 h 1009"/>
              <a:gd name="T104" fmla="*/ 2147483647 w 2017"/>
              <a:gd name="T105" fmla="*/ 2147483647 h 1009"/>
              <a:gd name="T106" fmla="*/ 2147483647 w 2017"/>
              <a:gd name="T107" fmla="*/ 2147483647 h 1009"/>
              <a:gd name="T108" fmla="*/ 2147483647 w 2017"/>
              <a:gd name="T109" fmla="*/ 2147483647 h 1009"/>
              <a:gd name="T110" fmla="*/ 2147483647 w 2017"/>
              <a:gd name="T111" fmla="*/ 2147483647 h 1009"/>
              <a:gd name="T112" fmla="*/ 2147483647 w 2017"/>
              <a:gd name="T113" fmla="*/ 2147483647 h 1009"/>
              <a:gd name="T114" fmla="*/ 2147483647 w 2017"/>
              <a:gd name="T115" fmla="*/ 2147483647 h 1009"/>
              <a:gd name="T116" fmla="*/ 2147483647 w 2017"/>
              <a:gd name="T117" fmla="*/ 2147483647 h 10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17"/>
              <a:gd name="T178" fmla="*/ 0 h 1009"/>
              <a:gd name="T179" fmla="*/ 2017 w 2017"/>
              <a:gd name="T180" fmla="*/ 1009 h 10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17" h="1009">
                <a:moveTo>
                  <a:pt x="363" y="416"/>
                </a:moveTo>
                <a:lnTo>
                  <a:pt x="330" y="416"/>
                </a:lnTo>
                <a:lnTo>
                  <a:pt x="306" y="442"/>
                </a:lnTo>
                <a:lnTo>
                  <a:pt x="282" y="495"/>
                </a:lnTo>
                <a:lnTo>
                  <a:pt x="257" y="521"/>
                </a:lnTo>
                <a:lnTo>
                  <a:pt x="232" y="561"/>
                </a:lnTo>
                <a:lnTo>
                  <a:pt x="220" y="600"/>
                </a:lnTo>
                <a:lnTo>
                  <a:pt x="195" y="613"/>
                </a:lnTo>
                <a:lnTo>
                  <a:pt x="159" y="627"/>
                </a:lnTo>
                <a:lnTo>
                  <a:pt x="122" y="666"/>
                </a:lnTo>
                <a:lnTo>
                  <a:pt x="85" y="679"/>
                </a:lnTo>
                <a:lnTo>
                  <a:pt x="60" y="679"/>
                </a:lnTo>
                <a:lnTo>
                  <a:pt x="48" y="705"/>
                </a:lnTo>
                <a:lnTo>
                  <a:pt x="24" y="744"/>
                </a:lnTo>
                <a:lnTo>
                  <a:pt x="24" y="771"/>
                </a:lnTo>
                <a:lnTo>
                  <a:pt x="12" y="810"/>
                </a:lnTo>
                <a:lnTo>
                  <a:pt x="0" y="837"/>
                </a:lnTo>
                <a:lnTo>
                  <a:pt x="12" y="876"/>
                </a:lnTo>
                <a:lnTo>
                  <a:pt x="48" y="876"/>
                </a:lnTo>
                <a:lnTo>
                  <a:pt x="73" y="876"/>
                </a:lnTo>
                <a:lnTo>
                  <a:pt x="110" y="876"/>
                </a:lnTo>
                <a:lnTo>
                  <a:pt x="135" y="876"/>
                </a:lnTo>
                <a:lnTo>
                  <a:pt x="171" y="876"/>
                </a:lnTo>
                <a:lnTo>
                  <a:pt x="233" y="867"/>
                </a:lnTo>
                <a:lnTo>
                  <a:pt x="266" y="867"/>
                </a:lnTo>
                <a:lnTo>
                  <a:pt x="282" y="876"/>
                </a:lnTo>
                <a:lnTo>
                  <a:pt x="298" y="901"/>
                </a:lnTo>
                <a:lnTo>
                  <a:pt x="330" y="936"/>
                </a:lnTo>
                <a:lnTo>
                  <a:pt x="330" y="971"/>
                </a:lnTo>
                <a:lnTo>
                  <a:pt x="363" y="1005"/>
                </a:lnTo>
                <a:lnTo>
                  <a:pt x="395" y="1005"/>
                </a:lnTo>
                <a:lnTo>
                  <a:pt x="404" y="1008"/>
                </a:lnTo>
                <a:lnTo>
                  <a:pt x="429" y="1008"/>
                </a:lnTo>
                <a:lnTo>
                  <a:pt x="465" y="1008"/>
                </a:lnTo>
                <a:lnTo>
                  <a:pt x="490" y="1008"/>
                </a:lnTo>
                <a:lnTo>
                  <a:pt x="525" y="971"/>
                </a:lnTo>
                <a:lnTo>
                  <a:pt x="525" y="936"/>
                </a:lnTo>
                <a:lnTo>
                  <a:pt x="525" y="901"/>
                </a:lnTo>
                <a:lnTo>
                  <a:pt x="557" y="867"/>
                </a:lnTo>
                <a:lnTo>
                  <a:pt x="557" y="832"/>
                </a:lnTo>
                <a:lnTo>
                  <a:pt x="590" y="763"/>
                </a:lnTo>
                <a:lnTo>
                  <a:pt x="654" y="763"/>
                </a:lnTo>
                <a:lnTo>
                  <a:pt x="719" y="763"/>
                </a:lnTo>
                <a:lnTo>
                  <a:pt x="784" y="763"/>
                </a:lnTo>
                <a:lnTo>
                  <a:pt x="816" y="763"/>
                </a:lnTo>
                <a:lnTo>
                  <a:pt x="849" y="763"/>
                </a:lnTo>
                <a:lnTo>
                  <a:pt x="881" y="763"/>
                </a:lnTo>
                <a:lnTo>
                  <a:pt x="914" y="763"/>
                </a:lnTo>
                <a:lnTo>
                  <a:pt x="920" y="757"/>
                </a:lnTo>
                <a:lnTo>
                  <a:pt x="956" y="744"/>
                </a:lnTo>
                <a:lnTo>
                  <a:pt x="981" y="731"/>
                </a:lnTo>
                <a:lnTo>
                  <a:pt x="1018" y="718"/>
                </a:lnTo>
                <a:lnTo>
                  <a:pt x="1043" y="705"/>
                </a:lnTo>
                <a:lnTo>
                  <a:pt x="1076" y="658"/>
                </a:lnTo>
                <a:lnTo>
                  <a:pt x="1108" y="624"/>
                </a:lnTo>
                <a:lnTo>
                  <a:pt x="1141" y="554"/>
                </a:lnTo>
                <a:lnTo>
                  <a:pt x="1205" y="485"/>
                </a:lnTo>
                <a:lnTo>
                  <a:pt x="1238" y="450"/>
                </a:lnTo>
                <a:lnTo>
                  <a:pt x="1270" y="416"/>
                </a:lnTo>
                <a:lnTo>
                  <a:pt x="1335" y="381"/>
                </a:lnTo>
                <a:lnTo>
                  <a:pt x="1367" y="381"/>
                </a:lnTo>
                <a:lnTo>
                  <a:pt x="1400" y="381"/>
                </a:lnTo>
                <a:lnTo>
                  <a:pt x="1423" y="377"/>
                </a:lnTo>
                <a:lnTo>
                  <a:pt x="1460" y="364"/>
                </a:lnTo>
                <a:lnTo>
                  <a:pt x="1496" y="364"/>
                </a:lnTo>
                <a:lnTo>
                  <a:pt x="1533" y="364"/>
                </a:lnTo>
                <a:lnTo>
                  <a:pt x="1570" y="364"/>
                </a:lnTo>
                <a:lnTo>
                  <a:pt x="1595" y="364"/>
                </a:lnTo>
                <a:lnTo>
                  <a:pt x="1631" y="390"/>
                </a:lnTo>
                <a:lnTo>
                  <a:pt x="1656" y="416"/>
                </a:lnTo>
                <a:lnTo>
                  <a:pt x="1681" y="429"/>
                </a:lnTo>
                <a:lnTo>
                  <a:pt x="1717" y="468"/>
                </a:lnTo>
                <a:lnTo>
                  <a:pt x="1729" y="495"/>
                </a:lnTo>
                <a:lnTo>
                  <a:pt x="1754" y="508"/>
                </a:lnTo>
                <a:lnTo>
                  <a:pt x="1789" y="554"/>
                </a:lnTo>
                <a:lnTo>
                  <a:pt x="1804" y="600"/>
                </a:lnTo>
                <a:lnTo>
                  <a:pt x="1804" y="627"/>
                </a:lnTo>
                <a:lnTo>
                  <a:pt x="1821" y="658"/>
                </a:lnTo>
                <a:lnTo>
                  <a:pt x="1853" y="693"/>
                </a:lnTo>
                <a:lnTo>
                  <a:pt x="1886" y="728"/>
                </a:lnTo>
                <a:lnTo>
                  <a:pt x="1877" y="731"/>
                </a:lnTo>
                <a:lnTo>
                  <a:pt x="1914" y="718"/>
                </a:lnTo>
                <a:lnTo>
                  <a:pt x="1926" y="692"/>
                </a:lnTo>
                <a:lnTo>
                  <a:pt x="1938" y="653"/>
                </a:lnTo>
                <a:lnTo>
                  <a:pt x="1938" y="613"/>
                </a:lnTo>
                <a:lnTo>
                  <a:pt x="1951" y="589"/>
                </a:lnTo>
                <a:lnTo>
                  <a:pt x="1983" y="520"/>
                </a:lnTo>
                <a:lnTo>
                  <a:pt x="2016" y="485"/>
                </a:lnTo>
                <a:lnTo>
                  <a:pt x="2016" y="450"/>
                </a:lnTo>
                <a:lnTo>
                  <a:pt x="2016" y="416"/>
                </a:lnTo>
                <a:lnTo>
                  <a:pt x="2016" y="346"/>
                </a:lnTo>
                <a:lnTo>
                  <a:pt x="2016" y="312"/>
                </a:lnTo>
                <a:lnTo>
                  <a:pt x="1983" y="277"/>
                </a:lnTo>
                <a:lnTo>
                  <a:pt x="1983" y="242"/>
                </a:lnTo>
                <a:lnTo>
                  <a:pt x="1963" y="232"/>
                </a:lnTo>
                <a:lnTo>
                  <a:pt x="1963" y="205"/>
                </a:lnTo>
                <a:lnTo>
                  <a:pt x="1938" y="192"/>
                </a:lnTo>
                <a:lnTo>
                  <a:pt x="1914" y="153"/>
                </a:lnTo>
                <a:lnTo>
                  <a:pt x="1914" y="114"/>
                </a:lnTo>
                <a:lnTo>
                  <a:pt x="1914" y="75"/>
                </a:lnTo>
                <a:lnTo>
                  <a:pt x="1914" y="48"/>
                </a:lnTo>
                <a:lnTo>
                  <a:pt x="1918" y="34"/>
                </a:lnTo>
                <a:lnTo>
                  <a:pt x="1918" y="0"/>
                </a:lnTo>
                <a:lnTo>
                  <a:pt x="1886" y="0"/>
                </a:lnTo>
                <a:lnTo>
                  <a:pt x="1853" y="34"/>
                </a:lnTo>
                <a:lnTo>
                  <a:pt x="1821" y="34"/>
                </a:lnTo>
                <a:lnTo>
                  <a:pt x="1789" y="34"/>
                </a:lnTo>
                <a:lnTo>
                  <a:pt x="1756" y="34"/>
                </a:lnTo>
                <a:lnTo>
                  <a:pt x="1724" y="34"/>
                </a:lnTo>
                <a:lnTo>
                  <a:pt x="1691" y="34"/>
                </a:lnTo>
                <a:lnTo>
                  <a:pt x="1659" y="34"/>
                </a:lnTo>
                <a:lnTo>
                  <a:pt x="1627" y="34"/>
                </a:lnTo>
                <a:lnTo>
                  <a:pt x="1594" y="69"/>
                </a:lnTo>
                <a:lnTo>
                  <a:pt x="1562" y="69"/>
                </a:lnTo>
                <a:lnTo>
                  <a:pt x="1497" y="69"/>
                </a:lnTo>
                <a:lnTo>
                  <a:pt x="1465" y="69"/>
                </a:lnTo>
                <a:lnTo>
                  <a:pt x="1432" y="69"/>
                </a:lnTo>
                <a:lnTo>
                  <a:pt x="1400" y="104"/>
                </a:lnTo>
                <a:lnTo>
                  <a:pt x="1367" y="104"/>
                </a:lnTo>
                <a:lnTo>
                  <a:pt x="1303" y="138"/>
                </a:lnTo>
                <a:lnTo>
                  <a:pt x="1270" y="138"/>
                </a:lnTo>
                <a:lnTo>
                  <a:pt x="1238" y="138"/>
                </a:lnTo>
                <a:lnTo>
                  <a:pt x="1205" y="173"/>
                </a:lnTo>
                <a:lnTo>
                  <a:pt x="1173" y="173"/>
                </a:lnTo>
                <a:lnTo>
                  <a:pt x="1141" y="208"/>
                </a:lnTo>
                <a:lnTo>
                  <a:pt x="1108" y="208"/>
                </a:lnTo>
                <a:lnTo>
                  <a:pt x="1076" y="242"/>
                </a:lnTo>
                <a:lnTo>
                  <a:pt x="1043" y="277"/>
                </a:lnTo>
                <a:lnTo>
                  <a:pt x="1011" y="312"/>
                </a:lnTo>
                <a:lnTo>
                  <a:pt x="981" y="351"/>
                </a:lnTo>
                <a:lnTo>
                  <a:pt x="956" y="364"/>
                </a:lnTo>
                <a:lnTo>
                  <a:pt x="944" y="403"/>
                </a:lnTo>
                <a:lnTo>
                  <a:pt x="864" y="432"/>
                </a:lnTo>
                <a:lnTo>
                  <a:pt x="816" y="432"/>
                </a:lnTo>
                <a:lnTo>
                  <a:pt x="768" y="432"/>
                </a:lnTo>
                <a:lnTo>
                  <a:pt x="719" y="432"/>
                </a:lnTo>
                <a:lnTo>
                  <a:pt x="671" y="479"/>
                </a:lnTo>
                <a:lnTo>
                  <a:pt x="623" y="528"/>
                </a:lnTo>
                <a:lnTo>
                  <a:pt x="613" y="547"/>
                </a:lnTo>
                <a:lnTo>
                  <a:pt x="590" y="554"/>
                </a:lnTo>
                <a:lnTo>
                  <a:pt x="557" y="554"/>
                </a:lnTo>
                <a:lnTo>
                  <a:pt x="525" y="554"/>
                </a:lnTo>
                <a:lnTo>
                  <a:pt x="492" y="554"/>
                </a:lnTo>
                <a:lnTo>
                  <a:pt x="460" y="520"/>
                </a:lnTo>
                <a:lnTo>
                  <a:pt x="429" y="508"/>
                </a:lnTo>
                <a:lnTo>
                  <a:pt x="395" y="485"/>
                </a:lnTo>
                <a:lnTo>
                  <a:pt x="363" y="416"/>
                </a:lnTo>
              </a:path>
            </a:pathLst>
          </a:custGeom>
          <a:solidFill>
            <a:srgbClr val="00CCFF"/>
          </a:solidFill>
          <a:ln w="12700" cap="rnd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960563" y="1981200"/>
            <a:ext cx="4421187" cy="2820988"/>
          </a:xfrm>
          <a:custGeom>
            <a:avLst/>
            <a:gdLst>
              <a:gd name="T0" fmla="*/ 0 w 2785"/>
              <a:gd name="T1" fmla="*/ 2147483647 h 1777"/>
              <a:gd name="T2" fmla="*/ 2147483647 w 2785"/>
              <a:gd name="T3" fmla="*/ 2147483647 h 1777"/>
              <a:gd name="T4" fmla="*/ 2147483647 w 2785"/>
              <a:gd name="T5" fmla="*/ 2147483647 h 1777"/>
              <a:gd name="T6" fmla="*/ 2147483647 w 2785"/>
              <a:gd name="T7" fmla="*/ 0 h 1777"/>
              <a:gd name="T8" fmla="*/ 0 60000 65536"/>
              <a:gd name="T9" fmla="*/ 0 60000 65536"/>
              <a:gd name="T10" fmla="*/ 0 60000 65536"/>
              <a:gd name="T11" fmla="*/ 0 60000 65536"/>
              <a:gd name="T12" fmla="*/ 0 w 2785"/>
              <a:gd name="T13" fmla="*/ 0 h 1777"/>
              <a:gd name="T14" fmla="*/ 2785 w 2785"/>
              <a:gd name="T15" fmla="*/ 1777 h 17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5" h="1777">
                <a:moveTo>
                  <a:pt x="0" y="1776"/>
                </a:moveTo>
                <a:lnTo>
                  <a:pt x="1008" y="1584"/>
                </a:lnTo>
                <a:lnTo>
                  <a:pt x="1488" y="960"/>
                </a:lnTo>
                <a:lnTo>
                  <a:pt x="2784" y="0"/>
                </a:lnTo>
              </a:path>
            </a:pathLst>
          </a:custGeom>
          <a:noFill/>
          <a:ln w="50800" cap="rnd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3636963" y="4191000"/>
            <a:ext cx="2590800" cy="15240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7" name="Freeform 10"/>
          <p:cNvSpPr>
            <a:spLocks/>
          </p:cNvSpPr>
          <p:nvPr/>
        </p:nvSpPr>
        <p:spPr bwMode="auto">
          <a:xfrm>
            <a:off x="2895600" y="762000"/>
            <a:ext cx="839788" cy="2744788"/>
          </a:xfrm>
          <a:custGeom>
            <a:avLst/>
            <a:gdLst>
              <a:gd name="T0" fmla="*/ 0 w 529"/>
              <a:gd name="T1" fmla="*/ 2147483647 h 1729"/>
              <a:gd name="T2" fmla="*/ 2147483647 w 529"/>
              <a:gd name="T3" fmla="*/ 2147483647 h 1729"/>
              <a:gd name="T4" fmla="*/ 2147483647 w 529"/>
              <a:gd name="T5" fmla="*/ 0 h 1729"/>
              <a:gd name="T6" fmla="*/ 0 60000 65536"/>
              <a:gd name="T7" fmla="*/ 0 60000 65536"/>
              <a:gd name="T8" fmla="*/ 0 60000 65536"/>
              <a:gd name="T9" fmla="*/ 0 w 529"/>
              <a:gd name="T10" fmla="*/ 0 h 1729"/>
              <a:gd name="T11" fmla="*/ 529 w 529"/>
              <a:gd name="T12" fmla="*/ 1729 h 1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1729">
                <a:moveTo>
                  <a:pt x="0" y="1728"/>
                </a:moveTo>
                <a:lnTo>
                  <a:pt x="288" y="1488"/>
                </a:lnTo>
                <a:lnTo>
                  <a:pt x="528" y="0"/>
                </a:lnTo>
              </a:path>
            </a:pathLst>
          </a:custGeom>
          <a:noFill/>
          <a:ln w="50800" cap="rnd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>
            <a:off x="4633913" y="29781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89452" name="AutoShape 12"/>
          <p:cNvSpPr>
            <a:spLocks noChangeArrowheads="1"/>
          </p:cNvSpPr>
          <p:nvPr/>
        </p:nvSpPr>
        <p:spPr bwMode="auto">
          <a:xfrm>
            <a:off x="2957513" y="35877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89453" name="AutoShape 13"/>
          <p:cNvSpPr>
            <a:spLocks noChangeArrowheads="1"/>
          </p:cNvSpPr>
          <p:nvPr/>
        </p:nvSpPr>
        <p:spPr bwMode="auto">
          <a:xfrm>
            <a:off x="5014913" y="36639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>
            <a:off x="4246563" y="3581400"/>
            <a:ext cx="1371600" cy="0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89455" name="AutoShape 15"/>
          <p:cNvSpPr>
            <a:spLocks noChangeArrowheads="1"/>
          </p:cNvSpPr>
          <p:nvPr/>
        </p:nvSpPr>
        <p:spPr bwMode="auto">
          <a:xfrm>
            <a:off x="3871913" y="41211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89456" name="AutoShape 16"/>
          <p:cNvSpPr>
            <a:spLocks noChangeArrowheads="1"/>
          </p:cNvSpPr>
          <p:nvPr/>
        </p:nvSpPr>
        <p:spPr bwMode="auto">
          <a:xfrm>
            <a:off x="3948113" y="26733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89457" name="AutoShape 17"/>
          <p:cNvSpPr>
            <a:spLocks noChangeArrowheads="1"/>
          </p:cNvSpPr>
          <p:nvPr/>
        </p:nvSpPr>
        <p:spPr bwMode="auto">
          <a:xfrm>
            <a:off x="3109913" y="53403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115" name="AutoShape 18"/>
          <p:cNvSpPr>
            <a:spLocks noChangeArrowheads="1"/>
          </p:cNvSpPr>
          <p:nvPr/>
        </p:nvSpPr>
        <p:spPr bwMode="auto">
          <a:xfrm>
            <a:off x="3109913" y="4114800"/>
            <a:ext cx="166687" cy="146050"/>
          </a:xfrm>
          <a:prstGeom prst="hexagon">
            <a:avLst>
              <a:gd name="adj" fmla="val 28527"/>
              <a:gd name="vf" fmla="val 11547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2971800" y="4724400"/>
            <a:ext cx="152400" cy="152400"/>
          </a:xfrm>
          <a:prstGeom prst="plus">
            <a:avLst>
              <a:gd name="adj" fmla="val 24995"/>
            </a:avLst>
          </a:prstGeom>
          <a:solidFill>
            <a:srgbClr val="66FF33"/>
          </a:soli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3400425" y="2346325"/>
            <a:ext cx="101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ต.ดงดินแดง</a:t>
            </a:r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3163888" y="3252788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ต.บ่อทอง</a:t>
            </a:r>
          </a:p>
        </p:txBody>
      </p:sp>
      <p:sp>
        <p:nvSpPr>
          <p:cNvPr id="4119" name="Rectangle 22"/>
          <p:cNvSpPr>
            <a:spLocks noChangeArrowheads="1"/>
          </p:cNvSpPr>
          <p:nvPr/>
        </p:nvSpPr>
        <p:spPr bwMode="auto">
          <a:xfrm>
            <a:off x="4343400" y="3733800"/>
            <a:ext cx="120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ต.ชอนสมบูรณ์</a:t>
            </a:r>
          </a:p>
        </p:txBody>
      </p:sp>
      <p:sp>
        <p:nvSpPr>
          <p:cNvPr id="4120" name="Rectangle 23"/>
          <p:cNvSpPr>
            <a:spLocks noChangeArrowheads="1"/>
          </p:cNvSpPr>
          <p:nvPr/>
        </p:nvSpPr>
        <p:spPr bwMode="auto">
          <a:xfrm>
            <a:off x="3581400" y="4251325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ต.ยางโทน</a:t>
            </a:r>
          </a:p>
        </p:txBody>
      </p:sp>
      <p:sp>
        <p:nvSpPr>
          <p:cNvPr id="4121" name="Rectangle 24"/>
          <p:cNvSpPr>
            <a:spLocks noChangeArrowheads="1"/>
          </p:cNvSpPr>
          <p:nvPr/>
        </p:nvSpPr>
        <p:spPr bwMode="auto">
          <a:xfrm>
            <a:off x="3159125" y="4556125"/>
            <a:ext cx="103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ต.หนองม่วง</a:t>
            </a: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4114800" y="4495800"/>
            <a:ext cx="116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 i="1">
                <a:solidFill>
                  <a:schemeClr val="bg2"/>
                </a:solidFill>
                <a:latin typeface="Angsana New" pitchFamily="18" charset="-34"/>
              </a:rPr>
              <a:t>ต.ชอนสารเดช</a:t>
            </a:r>
          </a:p>
        </p:txBody>
      </p:sp>
      <p:sp>
        <p:nvSpPr>
          <p:cNvPr id="4123" name="Rectangle 26"/>
          <p:cNvSpPr>
            <a:spLocks noChangeArrowheads="1"/>
          </p:cNvSpPr>
          <p:nvPr/>
        </p:nvSpPr>
        <p:spPr bwMode="auto">
          <a:xfrm rot="-6240000">
            <a:off x="1546225" y="2319338"/>
            <a:ext cx="183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b="1">
                <a:latin typeface="Angsana New" pitchFamily="18" charset="-34"/>
              </a:rPr>
              <a:t>&lt;--- ถนนพหลโยธิน ---&gt;</a:t>
            </a:r>
          </a:p>
        </p:txBody>
      </p:sp>
      <p:sp>
        <p:nvSpPr>
          <p:cNvPr id="4124" name="Rectangle 27"/>
          <p:cNvSpPr>
            <a:spLocks noChangeArrowheads="1"/>
          </p:cNvSpPr>
          <p:nvPr/>
        </p:nvSpPr>
        <p:spPr bwMode="auto">
          <a:xfrm>
            <a:off x="4535488" y="1935163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อ.โคกเจริญ </a:t>
            </a:r>
          </a:p>
        </p:txBody>
      </p:sp>
      <p:sp>
        <p:nvSpPr>
          <p:cNvPr id="4125" name="Rectangle 28"/>
          <p:cNvSpPr>
            <a:spLocks noChangeArrowheads="1"/>
          </p:cNvSpPr>
          <p:nvPr/>
        </p:nvSpPr>
        <p:spPr bwMode="auto">
          <a:xfrm>
            <a:off x="5602288" y="3535363"/>
            <a:ext cx="115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อ.สระโบสถ์</a:t>
            </a:r>
          </a:p>
        </p:txBody>
      </p:sp>
      <p:sp>
        <p:nvSpPr>
          <p:cNvPr id="4126" name="Rectangle 29"/>
          <p:cNvSpPr>
            <a:spLocks noChangeArrowheads="1"/>
          </p:cNvSpPr>
          <p:nvPr/>
        </p:nvSpPr>
        <p:spPr bwMode="auto">
          <a:xfrm>
            <a:off x="3621088" y="5592763"/>
            <a:ext cx="116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อ.โคกสำโรง</a:t>
            </a: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1411288" y="4830763"/>
            <a:ext cx="98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อ.บ้านหมี่</a:t>
            </a:r>
          </a:p>
        </p:txBody>
      </p:sp>
      <p:sp>
        <p:nvSpPr>
          <p:cNvPr id="4128" name="Rectangle 31"/>
          <p:cNvSpPr>
            <a:spLocks noChangeArrowheads="1"/>
          </p:cNvSpPr>
          <p:nvPr/>
        </p:nvSpPr>
        <p:spPr bwMode="auto">
          <a:xfrm>
            <a:off x="1227138" y="2163763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อ.ตากฟ้า </a:t>
            </a:r>
          </a:p>
          <a:p>
            <a:pPr algn="ctr"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จ.นครสวรรค์</a:t>
            </a:r>
          </a:p>
        </p:txBody>
      </p:sp>
      <p:sp>
        <p:nvSpPr>
          <p:cNvPr id="4129" name="Rectangle 32"/>
          <p:cNvSpPr>
            <a:spLocks noChangeArrowheads="1"/>
          </p:cNvSpPr>
          <p:nvPr/>
        </p:nvSpPr>
        <p:spPr bwMode="auto">
          <a:xfrm>
            <a:off x="2743200" y="838200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th-TH" sz="2400" b="1">
                <a:solidFill>
                  <a:srgbClr val="66FFFF"/>
                </a:solidFill>
                <a:latin typeface="Angsana New" pitchFamily="18" charset="-34"/>
              </a:rPr>
              <a:t>อ.ไพศาลี     จ.นครสวรรค์ </a:t>
            </a:r>
          </a:p>
        </p:txBody>
      </p:sp>
      <p:sp>
        <p:nvSpPr>
          <p:cNvPr id="189473" name="AutoShape 33"/>
          <p:cNvSpPr>
            <a:spLocks noChangeArrowheads="1"/>
          </p:cNvSpPr>
          <p:nvPr/>
        </p:nvSpPr>
        <p:spPr bwMode="auto">
          <a:xfrm>
            <a:off x="3643313" y="1682750"/>
            <a:ext cx="139700" cy="1397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131" name="Freeform 34"/>
          <p:cNvSpPr>
            <a:spLocks/>
          </p:cNvSpPr>
          <p:nvPr/>
        </p:nvSpPr>
        <p:spPr bwMode="auto">
          <a:xfrm>
            <a:off x="2360613" y="1141413"/>
            <a:ext cx="992187" cy="5487987"/>
          </a:xfrm>
          <a:custGeom>
            <a:avLst/>
            <a:gdLst>
              <a:gd name="T0" fmla="*/ 0 w 625"/>
              <a:gd name="T1" fmla="*/ 0 h 3457"/>
              <a:gd name="T2" fmla="*/ 2147483647 w 625"/>
              <a:gd name="T3" fmla="*/ 2147483647 h 3457"/>
              <a:gd name="T4" fmla="*/ 2147483647 w 625"/>
              <a:gd name="T5" fmla="*/ 2147483647 h 3457"/>
              <a:gd name="T6" fmla="*/ 2147483647 w 625"/>
              <a:gd name="T7" fmla="*/ 2147483647 h 345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3457"/>
              <a:gd name="T14" fmla="*/ 625 w 625"/>
              <a:gd name="T15" fmla="*/ 3457 h 34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3457">
                <a:moveTo>
                  <a:pt x="0" y="0"/>
                </a:moveTo>
                <a:lnTo>
                  <a:pt x="480" y="2064"/>
                </a:lnTo>
                <a:lnTo>
                  <a:pt x="624" y="2736"/>
                </a:lnTo>
                <a:lnTo>
                  <a:pt x="624" y="3456"/>
                </a:lnTo>
              </a:path>
            </a:pathLst>
          </a:custGeom>
          <a:noFill/>
          <a:ln w="50800" cap="rnd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32" name="Rectangle 35"/>
          <p:cNvSpPr>
            <a:spLocks noChangeArrowheads="1"/>
          </p:cNvSpPr>
          <p:nvPr/>
        </p:nvSpPr>
        <p:spPr bwMode="auto">
          <a:xfrm>
            <a:off x="5715000" y="4041775"/>
            <a:ext cx="2590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         </a:t>
            </a:r>
            <a:r>
              <a:rPr lang="th-TH" sz="3200" u="sng">
                <a:solidFill>
                  <a:srgbClr val="FFFF00"/>
                </a:solidFill>
                <a:latin typeface="LilyUPC" pitchFamily="34" charset="-34"/>
              </a:rPr>
              <a:t>สัญลักษณ์ </a:t>
            </a:r>
            <a:endParaRPr lang="th-TH" sz="3200">
              <a:solidFill>
                <a:srgbClr val="FFFF00"/>
              </a:solidFill>
              <a:latin typeface="LilyUPC" pitchFamily="34" charset="-34"/>
            </a:endParaRPr>
          </a:p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      	ถนนลาดยาง</a:t>
            </a:r>
          </a:p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      	โรงพยาบาล</a:t>
            </a:r>
          </a:p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     	สอ.</a:t>
            </a:r>
          </a:p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      	สสอ.</a:t>
            </a:r>
          </a:p>
          <a:p>
            <a:pPr defTabSz="762000" eaLnBrk="0" hangingPunct="0">
              <a:lnSpc>
                <a:spcPct val="80000"/>
              </a:lnSpc>
            </a:pPr>
            <a:r>
              <a:rPr lang="th-TH" sz="3200">
                <a:solidFill>
                  <a:srgbClr val="FFFF00"/>
                </a:solidFill>
                <a:latin typeface="LilyUPC" pitchFamily="34" charset="-34"/>
              </a:rPr>
              <a:t>	ที่ว่าการอำเภอ </a:t>
            </a:r>
          </a:p>
        </p:txBody>
      </p:sp>
      <p:sp>
        <p:nvSpPr>
          <p:cNvPr id="4133" name="AutoShape 36"/>
          <p:cNvSpPr>
            <a:spLocks noChangeArrowheads="1"/>
          </p:cNvSpPr>
          <p:nvPr/>
        </p:nvSpPr>
        <p:spPr bwMode="auto">
          <a:xfrm>
            <a:off x="6261100" y="4965700"/>
            <a:ext cx="215900" cy="215900"/>
          </a:xfrm>
          <a:prstGeom prst="plus">
            <a:avLst>
              <a:gd name="adj" fmla="val 24995"/>
            </a:avLst>
          </a:prstGeom>
          <a:solidFill>
            <a:srgbClr val="66FF33"/>
          </a:soli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89477" name="AutoShape 37"/>
          <p:cNvSpPr>
            <a:spLocks noChangeArrowheads="1"/>
          </p:cNvSpPr>
          <p:nvPr/>
        </p:nvSpPr>
        <p:spPr bwMode="auto">
          <a:xfrm>
            <a:off x="6172200" y="5346700"/>
            <a:ext cx="374650" cy="292100"/>
          </a:xfrm>
          <a:prstGeom prst="star5">
            <a:avLst/>
          </a:prstGeom>
          <a:solidFill>
            <a:srgbClr val="FF00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4135" name="AutoShape 38"/>
          <p:cNvSpPr>
            <a:spLocks noChangeArrowheads="1"/>
          </p:cNvSpPr>
          <p:nvPr/>
        </p:nvSpPr>
        <p:spPr bwMode="auto">
          <a:xfrm>
            <a:off x="6261100" y="6108700"/>
            <a:ext cx="215900" cy="215900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6248400" y="4724400"/>
            <a:ext cx="304800" cy="0"/>
          </a:xfrm>
          <a:prstGeom prst="line">
            <a:avLst/>
          </a:prstGeom>
          <a:noFill/>
          <a:ln w="50800" cap="rnd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4137" name="Rectangle 40"/>
          <p:cNvSpPr>
            <a:spLocks noChangeArrowheads="1"/>
          </p:cNvSpPr>
          <p:nvPr/>
        </p:nvSpPr>
        <p:spPr bwMode="auto">
          <a:xfrm>
            <a:off x="1468997" y="152400"/>
            <a:ext cx="78217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lang="en-US" sz="4400" b="1" i="1" dirty="0" smtClean="0">
                <a:latin typeface="Angsana New" pitchFamily="18" charset="-34"/>
              </a:rPr>
              <a:t>v</a:t>
            </a:r>
            <a:r>
              <a:rPr lang="th-TH" sz="4400" b="1" i="1" dirty="0" smtClean="0">
                <a:latin typeface="Angsana New" pitchFamily="18" charset="-34"/>
              </a:rPr>
              <a:t>อำเภอหนองสังเขป</a:t>
            </a:r>
            <a:r>
              <a:rPr lang="th-TH" sz="4400" b="1" i="1" dirty="0">
                <a:latin typeface="Angsana New" pitchFamily="18" charset="-34"/>
              </a:rPr>
              <a:t>อำเภอหนองม่วง </a:t>
            </a:r>
          </a:p>
        </p:txBody>
      </p:sp>
      <p:sp>
        <p:nvSpPr>
          <p:cNvPr id="4138" name="AutoShape 41"/>
          <p:cNvSpPr>
            <a:spLocks noChangeArrowheads="1"/>
          </p:cNvSpPr>
          <p:nvPr/>
        </p:nvSpPr>
        <p:spPr bwMode="auto">
          <a:xfrm>
            <a:off x="3124200" y="4349750"/>
            <a:ext cx="166688" cy="146050"/>
          </a:xfrm>
          <a:prstGeom prst="hexagon">
            <a:avLst>
              <a:gd name="adj" fmla="val 28527"/>
              <a:gd name="vf" fmla="val 115470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4139" name="AutoShape 42"/>
          <p:cNvSpPr>
            <a:spLocks noChangeArrowheads="1"/>
          </p:cNvSpPr>
          <p:nvPr/>
        </p:nvSpPr>
        <p:spPr bwMode="auto">
          <a:xfrm>
            <a:off x="6248400" y="5791200"/>
            <a:ext cx="228600" cy="228600"/>
          </a:xfrm>
          <a:prstGeom prst="hexagon">
            <a:avLst>
              <a:gd name="adj" fmla="val 24995"/>
              <a:gd name="vf" fmla="val 115470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66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โรงพยาบาลชุมชนขนาด 30 เตียง มีผู้ติดเชื้อ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ไอวีและผู้ป่วยเอดส์ในความดูแลในปี 2555 </a:t>
            </a:r>
            <a:r>
              <a:rPr lang="en-US" dirty="0" smtClean="0"/>
              <a:t>,</a:t>
            </a:r>
            <a:r>
              <a:rPr lang="th-TH" dirty="0" smtClean="0"/>
              <a:t>2556</a:t>
            </a:r>
            <a:r>
              <a:rPr lang="en-US" dirty="0" smtClean="0"/>
              <a:t>,</a:t>
            </a:r>
            <a:r>
              <a:rPr lang="th-TH" dirty="0" smtClean="0"/>
              <a:t>2557 จำนวน 296 คน </a:t>
            </a:r>
            <a:r>
              <a:rPr lang="en-US" dirty="0" smtClean="0"/>
              <a:t>,</a:t>
            </a:r>
            <a:r>
              <a:rPr lang="th-TH" dirty="0" smtClean="0"/>
              <a:t>262 คน</a:t>
            </a:r>
            <a:r>
              <a:rPr lang="en-US" dirty="0" smtClean="0"/>
              <a:t>,</a:t>
            </a:r>
            <a:r>
              <a:rPr lang="th-TH" dirty="0" smtClean="0"/>
              <a:t>และ 232 คน ตามลำดับ ซึ่งมีทั้งผู้ติดเชื้อเด็กและผู้ใหญ่ โดยจำนวนผู้ป่วยเด็กเป็นครึ่งหนึ่งของผู้ป่วยทั้งหมด</a:t>
            </a:r>
          </a:p>
          <a:p>
            <a:r>
              <a:rPr lang="th-TH" dirty="0" smtClean="0"/>
              <a:t>ไม่มีกุมารแพทย์ /แพทย์เฉพาะทาง มีแพทย์ทั่วไป  3 คน หมุนเวียนปฏิบัติงาน</a:t>
            </a:r>
          </a:p>
          <a:p>
            <a:r>
              <a:rPr lang="th-TH" dirty="0" smtClean="0"/>
              <a:t>เป็นพื้นที่ทางการเกษตรกรรม มีแรงงานอพยพย้ายถิ่นจากภาคอื่นๆรวมทั้งแรงงานข้ามชาติมาใช้แรงงานในภาคเกษตรจำนวนมากโดยอยู่ในพื้นที่ประมาณ 3-6เดือนจึงเดินทางกลับบ้าน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792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เป็นที่ตั้งของหน่วยงาน/มูลนิธิที่ดูแลผู้ติดเชื้อ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ไอวีและผู้ป่วยเอดส์ที่สำคัญ ถึง 3 แห่ง คือ มูลนิธิสิทธิ์เด็ก(บ้าน</a:t>
            </a:r>
            <a:r>
              <a:rPr lang="th-TH" dirty="0" err="1" smtClean="0"/>
              <a:t>แกร์ด้า</a:t>
            </a:r>
            <a:r>
              <a:rPr lang="th-TH" dirty="0" smtClean="0"/>
              <a:t>) โครงการธรรมรักษ์นิเวศน์ และโรงเรียนราชประชานุเคราะห์ 33 ซึ่งแต่ละแห่งมีความแตกต่างกันไป</a:t>
            </a:r>
          </a:p>
          <a:p>
            <a:pPr lvl="1"/>
            <a:r>
              <a:rPr lang="th-TH" dirty="0" smtClean="0"/>
              <a:t>มูลนิธิสิทธิ์เด็ก(บ้าน</a:t>
            </a:r>
            <a:r>
              <a:rPr lang="th-TH" dirty="0" err="1" smtClean="0"/>
              <a:t>แกร์ด้า</a:t>
            </a:r>
            <a:r>
              <a:rPr lang="th-TH" dirty="0" smtClean="0"/>
              <a:t>) รับดูแลเด็กติดเชื้อ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 โดยมีผู้ดูแลเป็นผู้ใหญ่ที่ติดเชื้อ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 รวมสมาชิกทั้งสิ้น ประมาณ 80 คน รับยาจาก </a:t>
            </a:r>
            <a:r>
              <a:rPr lang="th-TH" dirty="0" err="1" smtClean="0"/>
              <a:t>ร.พ</a:t>
            </a:r>
            <a:r>
              <a:rPr lang="th-TH" dirty="0" smtClean="0"/>
              <a:t>.หนองม่วง บางส่วนเข้าโครงการ </a:t>
            </a:r>
            <a:r>
              <a:rPr lang="en-US" dirty="0" smtClean="0"/>
              <a:t>HIV-NAT</a:t>
            </a:r>
            <a:r>
              <a:rPr lang="th-TH" dirty="0" smtClean="0"/>
              <a:t> สภากาชาดไทย มีปัญหาเด็กเริ่มเข้าสู่วัยรุ่นมีแฟน เริ่มมีเพศสัมพันธ์ /ตั้งครรภ์ และมีปัญหาช่องว่างระหว่างผู้ดูแลและเด็กในเรื่องการดูแลเด็กวัยรุ่น </a:t>
            </a:r>
            <a:r>
              <a:rPr lang="en-US" dirty="0" smtClean="0"/>
              <a:t>,</a:t>
            </a:r>
            <a:r>
              <a:rPr lang="th-TH" dirty="0" smtClean="0"/>
              <a:t>เทคโนโลยี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9996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1"/>
            <a:r>
              <a:rPr lang="th-TH" dirty="0" smtClean="0"/>
              <a:t>โครงการธรรมรักษ์นิเวศน์(อยู่ในความรับผิดชอบดูแลของวัดพระบาทน้ำพุ มีเนื้อที่ 2</a:t>
            </a:r>
            <a:r>
              <a:rPr lang="en-US" dirty="0" smtClean="0"/>
              <a:t>,</a:t>
            </a:r>
            <a:r>
              <a:rPr lang="th-TH" dirty="0" smtClean="0"/>
              <a:t>000ไร่โดยประมาณ  รับดูแลติดเชื้อ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ไอวีและผู้ป่วยเอดส์ทั้งเด็กและผู้ใหญ่ แบ่งเป็น 2 ส่วน คือ โครงการธรรมรักษ์ที่ดูแลผู้ใหญ่และ ส่วนของบ้านเด็กธรรมรักษ์ที่ดูแลเด็ก เด็กเกือบทั้งหมดรับยาที่ </a:t>
            </a:r>
            <a:r>
              <a:rPr lang="th-TH" dirty="0" err="1" smtClean="0"/>
              <a:t>ร.พ</a:t>
            </a:r>
            <a:r>
              <a:rPr lang="th-TH" dirty="0" smtClean="0"/>
              <a:t>. หนองม่วง และกว่าครึ่งของผู้ป่วยผู้ป่วยผู้ใหญ่ที่อยู่ในโครงการฯรับยาและรับการรักษาที่ รพ หนองม่วง ผู้ป่วยบางส่วนรับยาจาก </a:t>
            </a:r>
            <a:r>
              <a:rPr lang="th-TH" dirty="0" err="1" smtClean="0"/>
              <a:t>ร.พ.ศิริ</a:t>
            </a:r>
            <a:r>
              <a:rPr lang="th-TH" dirty="0" smtClean="0"/>
              <a:t>ราช(เด็ก) </a:t>
            </a:r>
            <a:r>
              <a:rPr lang="en-US" dirty="0" smtClean="0"/>
              <a:t>,</a:t>
            </a:r>
            <a:r>
              <a:rPr lang="th-TH" dirty="0" err="1" smtClean="0"/>
              <a:t>ร.พ</a:t>
            </a:r>
            <a:r>
              <a:rPr lang="th-TH" dirty="0" smtClean="0"/>
              <a:t>.พระนารายณ์มหาราช และ </a:t>
            </a:r>
            <a:r>
              <a:rPr lang="th-TH" dirty="0" err="1" smtClean="0"/>
              <a:t>ร.พ</a:t>
            </a:r>
            <a:r>
              <a:rPr lang="th-TH" dirty="0" smtClean="0"/>
              <a:t>.โคกสำโรง ปัญหาที่พบ ผู้ป่วยที่รับเข้ามามักเป็นผู้ป่วยที่ไม่เป็นที่ต้องการของครอบครัวและสังคม มีโรคติดเชื้อฉวยโอกาสรุนแรง ไม่พบ/ไม่สามารถตามประวัติการรักษาเดิม มีการหมุนเวียนเข้าออกเสมอโดยไม่แจ้งเจ้าหน้าที่หรือผู้ดูแลและไม่สามารถติดตามภายหลังออกจากโครงการฯได้</a:t>
            </a:r>
          </a:p>
          <a:p>
            <a:pPr lvl="1"/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579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h-TH" dirty="0" smtClean="0"/>
              <a:t>โรงเรียนราชประชานุเคราะห์ 33 รับเด็กยากจน ด้อยโอกาส และเด็กติดเชื้อ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 เรียนรวมกันแต่ถูกแยกออกมาพักอยู่รวมกันในบ้านพักหนึ่งหลังส่วนใหญ่เป็นเด็กที่เริ่มเข้าสู่วัยรุ่น  ต้องดูแลรับผิดชอบตนเองรวมทั้งเรื่องการรับประทานยาเองส่งผลให้มีปัญหา </a:t>
            </a:r>
            <a:r>
              <a:rPr lang="en-US" dirty="0" smtClean="0"/>
              <a:t>adherence </a:t>
            </a:r>
            <a:r>
              <a:rPr lang="th-TH" dirty="0" smtClean="0"/>
              <a:t>ไม่ดี/ไม่รับประทานยา การถูกแบ่งแยกและถูกล้อเลียนในโรงเรียน  เริ่มมีแฟน</a:t>
            </a:r>
          </a:p>
          <a:p>
            <a:pPr marL="457200" lvl="1" indent="0">
              <a:buNone/>
            </a:pPr>
            <a:r>
              <a:rPr lang="th-TH" sz="4000" dirty="0" smtClean="0"/>
              <a:t>สรุป </a:t>
            </a:r>
            <a:r>
              <a:rPr lang="th-TH" sz="4000" dirty="0" err="1" smtClean="0"/>
              <a:t>ร.พ</a:t>
            </a:r>
            <a:r>
              <a:rPr lang="th-TH" sz="4000" dirty="0" smtClean="0"/>
              <a:t>.หนองม่วง  </a:t>
            </a:r>
            <a:r>
              <a:rPr lang="th-TH" dirty="0" smtClean="0"/>
              <a:t>ดูแลผู้ป่วยเด็ก 5กลุ่ม ได้แก่ บ้านเด็กธรรมรักษ์ </a:t>
            </a:r>
            <a:r>
              <a:rPr lang="en-US" dirty="0" smtClean="0"/>
              <a:t>,</a:t>
            </a:r>
            <a:r>
              <a:rPr lang="th-TH" dirty="0" smtClean="0"/>
              <a:t>มูลนิธิสิทธิ์เด็ก(</a:t>
            </a:r>
            <a:r>
              <a:rPr lang="th-TH" dirty="0" err="1" smtClean="0"/>
              <a:t>แกร์ด้า</a:t>
            </a:r>
            <a:r>
              <a:rPr lang="th-TH" dirty="0" smtClean="0"/>
              <a:t>) </a:t>
            </a:r>
            <a:r>
              <a:rPr lang="en-US" dirty="0" smtClean="0"/>
              <a:t>,</a:t>
            </a:r>
            <a:r>
              <a:rPr lang="th-TH" dirty="0" smtClean="0"/>
              <a:t>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ไอวีที่อยู่กับพ่อแม่ในโครงการธรรมรักษ์ </a:t>
            </a:r>
            <a:r>
              <a:rPr lang="en-US" dirty="0" smtClean="0"/>
              <a:t>,</a:t>
            </a:r>
            <a:r>
              <a:rPr lang="th-TH" dirty="0" smtClean="0"/>
              <a:t>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ไอวีที่อยู่ในโรงเรียนราชประชาฯ </a:t>
            </a:r>
            <a:r>
              <a:rPr lang="en-US" dirty="0" smtClean="0"/>
              <a:t>,</a:t>
            </a:r>
            <a:r>
              <a:rPr lang="th-TH" dirty="0" smtClean="0"/>
              <a:t>เด็กติดเชื้อ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ไอวีที่อยู่กับผู้ปกครองในชุมชน  ดูแลผู้ใหญ่ 3 กลุ่ม ได้แก่ ผู้ดูแลเด็กในมูลนิธิสิทธิ์เด็ก(</a:t>
            </a:r>
            <a:r>
              <a:rPr lang="th-TH" dirty="0" err="1" smtClean="0"/>
              <a:t>แกร์ด้า</a:t>
            </a:r>
            <a:r>
              <a:rPr lang="th-TH" dirty="0" smtClean="0"/>
              <a:t>)</a:t>
            </a:r>
            <a:r>
              <a:rPr lang="en-US" dirty="0" smtClean="0"/>
              <a:t>,</a:t>
            </a:r>
            <a:r>
              <a:rPr lang="th-TH" dirty="0" smtClean="0"/>
              <a:t>โครงการธรรมรักษ์ฯ</a:t>
            </a:r>
            <a:r>
              <a:rPr lang="en-US" dirty="0" smtClean="0"/>
              <a:t>,</a:t>
            </a:r>
            <a:r>
              <a:rPr lang="th-TH" dirty="0" smtClean="0"/>
              <a:t>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422500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h-TH" dirty="0" smtClean="0"/>
              <a:t>สถานการณ์ผู้ติดเชื้อ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ไอวี/ผู้ป่วยเอดส์กับโรคติดเชื้อฉวยโอกาส</a:t>
            </a:r>
          </a:p>
          <a:p>
            <a:r>
              <a:rPr lang="th-TH" dirty="0" smtClean="0"/>
              <a:t>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ไอวีที่รับใหม่มักป่วยเป็นโรคติดเชื้อฉวยโอกาสมาแล้ว (เป็นผู้ติดเชื้อที่มีทั้งไม่เคยได้รับยาต้าน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 ได้รับยาต้าน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มาแล้วและขาดยา)โดยโรคฉวยโอกาสที่พบมากได้แก่ </a:t>
            </a:r>
            <a:r>
              <a:rPr lang="en-US" dirty="0" smtClean="0"/>
              <a:t>PCP, TB</a:t>
            </a:r>
          </a:p>
          <a:p>
            <a:r>
              <a:rPr lang="th-TH" dirty="0" smtClean="0"/>
              <a:t>มีปัญหาการคัดกรอง </a:t>
            </a:r>
            <a:r>
              <a:rPr lang="en-US" dirty="0" smtClean="0"/>
              <a:t>TB</a:t>
            </a:r>
            <a:r>
              <a:rPr lang="th-TH" dirty="0" smtClean="0"/>
              <a:t> ในผู้ติดเชื้อ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ไอวีไม่ครอบคลุมโดยพบการป่วยเป็นวัณโรคในผู้ติดเชื้อ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ไอวีที่รับประทานยาต้าน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อยู่ ปี 2555 จำนวน 1 ราย ปี 2556 จำนวน 2 ราย และปี 2557จำนวน 2 ราย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120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th-TH" b="1" dirty="0" smtClean="0"/>
              <a:t>บริบท /ภาพรวม /สภาพปัญหา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h-TH" dirty="0" smtClean="0"/>
              <a:t>ผู้ป่วยวัณโรคไม่ได้รับการตรวจคัดกรอง </a:t>
            </a:r>
            <a:r>
              <a:rPr lang="en-US" dirty="0" smtClean="0"/>
              <a:t>HIV</a:t>
            </a:r>
            <a:r>
              <a:rPr lang="th-TH" dirty="0" smtClean="0"/>
              <a:t> ทุกราย</a:t>
            </a:r>
          </a:p>
          <a:p>
            <a:r>
              <a:rPr lang="th-TH" dirty="0" smtClean="0"/>
              <a:t>ไม่มีระบบในการแจ้งเตือนในผู้ป่วยวัณโรคที่ได้รับการตรวจคัดกรอง </a:t>
            </a:r>
            <a:r>
              <a:rPr lang="en-US" dirty="0" smtClean="0"/>
              <a:t>HIV</a:t>
            </a:r>
            <a:r>
              <a:rPr lang="th-TH" dirty="0" smtClean="0"/>
              <a:t>  และไม่มีการส่งต่อผู้ป่วยเข้าคลินิกยาต้าน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 ส่งผลให้ผู้ป่วยได้รับการตรวจ </a:t>
            </a:r>
            <a:r>
              <a:rPr lang="en-US" dirty="0" smtClean="0"/>
              <a:t>CD4</a:t>
            </a:r>
            <a:r>
              <a:rPr lang="th-TH" dirty="0" smtClean="0"/>
              <a:t>และเริ่มยาต้าน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ช้า</a:t>
            </a:r>
          </a:p>
          <a:p>
            <a:r>
              <a:rPr lang="th-TH" dirty="0" smtClean="0"/>
              <a:t>คลินิกยาต้าน</a:t>
            </a:r>
            <a:r>
              <a:rPr lang="th-TH" dirty="0" err="1" smtClean="0"/>
              <a:t>ไวรัส</a:t>
            </a:r>
            <a:r>
              <a:rPr lang="th-TH" dirty="0" smtClean="0"/>
              <a:t>และคลินิกวัณโรคเปิดให้บริการไม่ตรงกันส่งผลให้ผู้รับบริการเสียเวลาและค่าใช้จ่ายในการเดินทางมาตรวจตามนัด</a:t>
            </a:r>
          </a:p>
          <a:p>
            <a:r>
              <a:rPr lang="th-TH" dirty="0" smtClean="0"/>
              <a:t>ผู้ป่วยวัณโรคมีการแพ้ยา/เปลี่ยนยาวัณโรคส่งผลให้เริ่มยาช้ากว่า 2 สัปดาห์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52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241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800200"/>
                <a:gridCol w="1728192"/>
                <a:gridCol w="159452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จำนวนผู้ติดเชื้อ</a:t>
                      </a:r>
                      <a:r>
                        <a:rPr lang="th-TH" dirty="0" err="1" smtClean="0"/>
                        <a:t>เอช</a:t>
                      </a:r>
                      <a:r>
                        <a:rPr lang="th-TH" dirty="0" smtClean="0"/>
                        <a:t>ไอวีที่ขึ้นทะเบียนรักษาในปี(ราย)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ปี2555</a:t>
                      </a:r>
                    </a:p>
                    <a:p>
                      <a:pPr algn="ctr"/>
                      <a:r>
                        <a:rPr lang="th-TH" dirty="0" smtClean="0"/>
                        <a:t>296(ใหม่47)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ปี2556</a:t>
                      </a:r>
                    </a:p>
                    <a:p>
                      <a:pPr algn="ctr"/>
                      <a:r>
                        <a:rPr lang="th-TH" dirty="0" smtClean="0"/>
                        <a:t>262(ใหม่32)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ปี2556</a:t>
                      </a:r>
                    </a:p>
                    <a:p>
                      <a:pPr algn="ctr"/>
                      <a:r>
                        <a:rPr lang="th-TH" dirty="0" smtClean="0"/>
                        <a:t>232(ใหม่27)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ผู้ติดเชื้อ</a:t>
                      </a:r>
                      <a:r>
                        <a:rPr lang="th-TH" dirty="0" err="1" smtClean="0"/>
                        <a:t>เอช</a:t>
                      </a:r>
                      <a:r>
                        <a:rPr lang="th-TH" dirty="0" smtClean="0"/>
                        <a:t>ไอวีได้รับการคัดกรองวัณโรค(รายใหม่ </a:t>
                      </a:r>
                      <a:r>
                        <a:rPr lang="en-US" dirty="0" smtClean="0"/>
                        <a:t>CXR+</a:t>
                      </a:r>
                      <a:r>
                        <a:rPr lang="th-TH" dirty="0" smtClean="0"/>
                        <a:t>ซักประวัติทุกราย รายเก่าซักประวัติทุกครั้งที่มา </a:t>
                      </a:r>
                      <a:r>
                        <a:rPr lang="th-TH" dirty="0" err="1" smtClean="0"/>
                        <a:t>ร.พ</a:t>
                      </a:r>
                      <a:r>
                        <a:rPr lang="th-TH" dirty="0" smtClean="0"/>
                        <a:t>.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 44.6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 smtClean="0">
                        <a:cs typeface="+mn-cs"/>
                      </a:endParaRPr>
                    </a:p>
                    <a:p>
                      <a:r>
                        <a:rPr lang="th-TH" dirty="0" smtClean="0">
                          <a:cs typeface="+mn-cs"/>
                        </a:rPr>
                        <a:t>เก่า 31.96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 84.37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 smtClean="0">
                        <a:cs typeface="+mn-cs"/>
                      </a:endParaRPr>
                    </a:p>
                    <a:p>
                      <a:r>
                        <a:rPr lang="th-TH" dirty="0" smtClean="0">
                          <a:cs typeface="+mn-cs"/>
                        </a:rPr>
                        <a:t>เก่า 69.56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 100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 smtClean="0">
                        <a:cs typeface="+mn-cs"/>
                      </a:endParaRPr>
                    </a:p>
                    <a:p>
                      <a:r>
                        <a:rPr lang="th-TH" dirty="0" smtClean="0">
                          <a:cs typeface="+mn-cs"/>
                        </a:rPr>
                        <a:t>เก่า</a:t>
                      </a:r>
                      <a:r>
                        <a:rPr lang="th-TH" baseline="0" dirty="0" smtClean="0">
                          <a:cs typeface="+mn-cs"/>
                        </a:rPr>
                        <a:t> 92.68</a:t>
                      </a:r>
                      <a:r>
                        <a:rPr lang="en-US" dirty="0" smtClean="0">
                          <a:cs typeface="+mn-cs"/>
                        </a:rPr>
                        <a:t>%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ผู้ติดเชื้อ</a:t>
                      </a:r>
                      <a:r>
                        <a:rPr lang="th-TH" dirty="0" err="1" smtClean="0"/>
                        <a:t>เอช</a:t>
                      </a:r>
                      <a:r>
                        <a:rPr lang="th-TH" dirty="0" smtClean="0"/>
                        <a:t>ไอวีที่ขึ้นทะเบียนได้รับการตรวจคัดกรองวัณโรคพบป่วยวัณโรค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</a:t>
                      </a:r>
                      <a:r>
                        <a:rPr lang="th-TH" baseline="0" dirty="0" smtClean="0">
                          <a:cs typeface="+mn-cs"/>
                        </a:rPr>
                        <a:t> 1</a:t>
                      </a:r>
                    </a:p>
                    <a:p>
                      <a:r>
                        <a:rPr lang="th-TH" baseline="0" dirty="0" smtClean="0">
                          <a:cs typeface="+mn-cs"/>
                        </a:rPr>
                        <a:t>เก่า 1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 0</a:t>
                      </a:r>
                    </a:p>
                    <a:p>
                      <a:r>
                        <a:rPr lang="th-TH" dirty="0" smtClean="0">
                          <a:cs typeface="+mn-cs"/>
                        </a:rPr>
                        <a:t>เก่า</a:t>
                      </a:r>
                      <a:r>
                        <a:rPr lang="th-TH" baseline="0" dirty="0" smtClean="0">
                          <a:cs typeface="+mn-cs"/>
                        </a:rPr>
                        <a:t> 2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cs typeface="+mn-cs"/>
                        </a:rPr>
                        <a:t>ใหม่0</a:t>
                      </a:r>
                    </a:p>
                    <a:p>
                      <a:r>
                        <a:rPr lang="th-TH" dirty="0" smtClean="0">
                          <a:cs typeface="+mn-cs"/>
                        </a:rPr>
                        <a:t>เก่า4</a:t>
                      </a:r>
                      <a:endParaRPr lang="th-TH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สถานการณ์ผู้ติดเชื้อ</a:t>
            </a:r>
            <a:r>
              <a:rPr lang="th-TH" dirty="0" err="1" smtClean="0"/>
              <a:t>เอช</a:t>
            </a:r>
            <a:r>
              <a:rPr lang="th-TH" dirty="0" smtClean="0"/>
              <a:t>ไอวี/ผู้ป่วยเอดส์ </a:t>
            </a:r>
            <a:r>
              <a:rPr lang="th-TH" dirty="0" err="1" smtClean="0"/>
              <a:t>ร.พ</a:t>
            </a:r>
            <a:r>
              <a:rPr lang="th-TH" dirty="0" smtClean="0"/>
              <a:t>. หนองม่วง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8999339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1729</Words>
  <Application>Microsoft Office PowerPoint</Application>
  <PresentationFormat>นำเสนอทางหน้าจอ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งานนำเสนอ PowerPoint</vt:lpstr>
      <vt:lpstr>งานนำเสนอ PowerPoint</vt:lpstr>
      <vt:lpstr>บริบท /ภาพรวม /สภาพปัญหา</vt:lpstr>
      <vt:lpstr>บริบท /ภาพรวม /สภาพปัญหา</vt:lpstr>
      <vt:lpstr>บริบท /ภาพรวม /สภาพปัญหา</vt:lpstr>
      <vt:lpstr>บริบท /ภาพรวม /สภาพปัญหา</vt:lpstr>
      <vt:lpstr>บริบท /ภาพรวม /สภาพปัญหา</vt:lpstr>
      <vt:lpstr>บริบท /ภาพรวม /สภาพปัญหา</vt:lpstr>
      <vt:lpstr>สถานการณ์ผู้ติดเชื้อเอชไอวี/ผู้ป่วยเอดส์ ร.พ. หนองม่วง</vt:lpstr>
      <vt:lpstr>สถานการณ์ผู้ป่วยวัณโรค โรงพยาบาลหนองม่วง</vt:lpstr>
      <vt:lpstr>สถานการณ์ผู้ป่วยวัณโรคและเอชไอวี/เอดส์ ร.พ. หนองม่วง</vt:lpstr>
      <vt:lpstr>งานนำเสนอ PowerPoint</vt:lpstr>
      <vt:lpstr>บทเรียนที่ได้รับ</vt:lpstr>
      <vt:lpstr>บทเรียนที่ได้รับ</vt:lpstr>
      <vt:lpstr>การพัฒนาอย่างต่อเนื่อง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โรงพยาบาลหนองม่วง ขนาด 30 เตียง จังหวัด ลพบุรี</dc:title>
  <dc:creator>HomeUser</dc:creator>
  <cp:lastModifiedBy>HomeUser</cp:lastModifiedBy>
  <cp:revision>40</cp:revision>
  <dcterms:created xsi:type="dcterms:W3CDTF">2015-05-30T07:19:18Z</dcterms:created>
  <dcterms:modified xsi:type="dcterms:W3CDTF">2015-05-30T11:55:39Z</dcterms:modified>
</cp:coreProperties>
</file>